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68" r:id="rId2"/>
    <p:sldId id="258" r:id="rId3"/>
    <p:sldId id="259" r:id="rId4"/>
    <p:sldId id="260" r:id="rId5"/>
    <p:sldId id="261" r:id="rId6"/>
    <p:sldId id="262" r:id="rId7"/>
    <p:sldId id="290" r:id="rId8"/>
    <p:sldId id="263" r:id="rId9"/>
    <p:sldId id="291" r:id="rId10"/>
    <p:sldId id="292" r:id="rId11"/>
    <p:sldId id="294" r:id="rId12"/>
    <p:sldId id="293" r:id="rId13"/>
    <p:sldId id="267" r:id="rId14"/>
    <p:sldId id="2856" r:id="rId15"/>
    <p:sldId id="2883" r:id="rId16"/>
    <p:sldId id="2884" r:id="rId17"/>
    <p:sldId id="2882" r:id="rId18"/>
    <p:sldId id="2857" r:id="rId19"/>
    <p:sldId id="2836" r:id="rId20"/>
    <p:sldId id="2863" r:id="rId21"/>
    <p:sldId id="2858" r:id="rId22"/>
    <p:sldId id="2885" r:id="rId23"/>
    <p:sldId id="2886" r:id="rId24"/>
    <p:sldId id="677" r:id="rId25"/>
    <p:sldId id="2887" r:id="rId26"/>
    <p:sldId id="2888" r:id="rId27"/>
    <p:sldId id="2841" r:id="rId28"/>
    <p:sldId id="680" r:id="rId29"/>
    <p:sldId id="684" r:id="rId30"/>
    <p:sldId id="2871" r:id="rId31"/>
    <p:sldId id="2870" r:id="rId32"/>
    <p:sldId id="285" r:id="rId33"/>
    <p:sldId id="2890" r:id="rId34"/>
    <p:sldId id="2889" r:id="rId35"/>
    <p:sldId id="2891" r:id="rId36"/>
    <p:sldId id="2893" r:id="rId37"/>
    <p:sldId id="2892" r:id="rId38"/>
    <p:sldId id="2894" r:id="rId39"/>
    <p:sldId id="2896" r:id="rId40"/>
    <p:sldId id="2897" r:id="rId41"/>
    <p:sldId id="289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4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7"/>
    <p:restoredTop sz="94729"/>
  </p:normalViewPr>
  <p:slideViewPr>
    <p:cSldViewPr snapToGrid="0">
      <p:cViewPr varScale="1">
        <p:scale>
          <a:sx n="71" d="100"/>
          <a:sy n="71" d="100"/>
        </p:scale>
        <p:origin x="58"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33.657"/>
    </inkml:context>
    <inkml:brush xml:id="br0">
      <inkml:brushProperty name="width" value="0.05" units="cm"/>
      <inkml:brushProperty name="height" value="0.05" units="cm"/>
      <inkml:brushProperty name="color" value="#E71224"/>
    </inkml:brush>
  </inkml:definitions>
  <inkml:trace contextRef="#ctx0" brushRef="#br0">148 293 24575,'-6'3'0,"2"-2"0,-12 1 0,11-2 0,-13 1 0,11-1 0,0 0 0,-2-3 0,1 0 0,1-2 0,-5-5 0,8 6 0,-5-5 0,8 6 0,-3 0 0,2 0 0,0 0 0,0-1 0,-1 0 0,2 1 0,0-1 0,0 0 0,1-3 0,-2 0 0,1 0 0,-2-4 0,2 6 0,-2-3 0,2 5 0,-1 0 0,1-1 0,0 0 0,-1 1 0,1 0 0,0 2 0,1-1 0,0-1 0,0 1 0,0-1 0,0 0 0,0-1 0,0 0 0,1 0 0,1-1 0,0 1 0,1 0 0,1-1 0,-1 1 0,1-1 0,0 1 0,-1-1 0,4-2 0,-3 2 0,1-1 0,0 2 0,-3 0 0,1 2 0,0-2 0,0 2 0,0-1 0,2 0 0,-1 1 0,1 0 0,-2 1 0,1 0 0,-2-2 0,0 2 0,1 0 0,0-1 0,1 0 0,1-1 0,1-1 0,-3 2 0,0-1 0,1 2 0,-2-1 0,1 1 0,3-3 0,-3 3 0,4-4 0,-4 3 0,1 0 0,0 0 0,2-1 0,-2 1 0,5-3 0,-5 5 0,5-4 0,-4 4 0,4-2 0,4 0 0,-2 1 0,14-1 0,-3 2 0,-3 0 0,15 4 0,-27-3 0,17 7 0,-20-6 0,3 4 0,-3 1 0,-1-3 0,2 5 0,1 2 0,0 0 0,0 4 0,-3-7 0,-1 6 0,2 9 0,-3-4 0,2 10 0,-3-18 0,0 9 0,0-4 0,0 0 0,0 14 0,0-17 0,-1 12 0,-4-11 0,1-5 0,-4 5 0,-2-2 0,5-4 0,-5 3 0,5-6 0,3-2 0,-7 3 0,3-1 0,-1 0 0,-2-1 0,4-2 0,-4 1 0,-2-1 0,-34 0 0,16-2 0,-16 0 0,30-5 0,5 1 0,0-3 0,3 3 0,-9-8 0,9 7 0,-12-11 0,8 5 0,2 1 0,-1 1 0,8 5 0,0 2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52.040"/>
    </inkml:context>
    <inkml:brush xml:id="br0">
      <inkml:brushProperty name="width" value="0.05" units="cm"/>
      <inkml:brushProperty name="height" value="0.05" units="cm"/>
      <inkml:brushProperty name="color" value="#E71224"/>
    </inkml:brush>
  </inkml:definitions>
  <inkml:trace contextRef="#ctx0" brushRef="#br0">366 12 24575,'-4'-1'0,"0"0"0,-12 1 0,9 0 0,-12 0 0,6 0 0,-3 0 0,-10-3 0,9 2 0,-12-2 0,19 2 0,-14 1 0,17-1 0,-7 1 0,9 0 0,-2 0 0,3 0 0,-1 1 0,2-1 0,0 2 0,-3 0 0,-3 3 0,1 0 0,-3 2 0,6-3 0,-7 6 0,4-5 0,-2 5 0,3-4 0,-4 5 0,4-2 0,-6 5 0,8-4 0,1-3 0,0 3 0,1 2 0,1-3 0,-1 5 0,1-2 0,1-3 0,-1 15 0,12 6 0,-1 4 0,5-2 0,0-10 0,-7-14 0,4 3 0,2-4 0,-2-3 0,6 2 0,-2-5 0,-2 2 0,2-3 0,-5 1 0,-2 0 0,-2 0 0,1 0 0,1-1 0,2 0 0,-3 0 0,-1 0 0,-1 0 0,-3 0 0,2-1 0,0 0 0,0 0 0,3 0 0,-2 1 0,9-3 0,-9 2 0,9 0 0,-8-1 0,4 2 0,-3-2 0,-1 1 0,0 1 0,2-1 0,2 0 0,5 0 0,1-2 0,0 2 0,3-4 0,-10 4 0,3-3 0,-8 2 0,-1 1 0,-1-2 0,-1 0 0,0-1 0,0-1 0,0-2 0,0 3 0,0-5 0,-1-12 0,2 2 0,-2-7 0,0 11 0,-2 6 0,1-1 0,-4 0 0,0-5 0,-5 1 0,2-3 0,-7 1 0,2 1 0,-2-1 0,4 7 0,-1-2 0,5 8 0,-1-1 0,-1 0 0,5 3 0,-2-2 0,4 2 0,-3 0 0,2 0 0,-2 1 0,1-1 0,-3 1 0,4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53.968"/>
    </inkml:context>
    <inkml:brush xml:id="br0">
      <inkml:brushProperty name="width" value="0.05" units="cm"/>
      <inkml:brushProperty name="height" value="0.05" units="cm"/>
      <inkml:brushProperty name="color" value="#E71224"/>
    </inkml:brush>
  </inkml:definitions>
  <inkml:trace contextRef="#ctx0" brushRef="#br0">342 28 24575,'-6'-4'0,"1"1"0,-1 1 0,0 1 0,2-1 0,-3 0 0,0 0 0,2 0 0,-4-1 0,1 3 0,-7-2 0,4 2 0,-8-2 0,3 2 0,2-3 0,-5 3 0,5 0 0,-2 0 0,1 0 0,8 0 0,-2 0 0,4 1 0,-2 0 0,1 2 0,2-1 0,-1-1 0,2 1 0,0-1 0,0 2 0,0-1 0,1 0 0,-2 0 0,1 2 0,-4 0 0,0 2 0,0-1 0,0 1 0,4-3 0,-3 4 0,4-3 0,-3 2 0,2-2 0,0 0 0,1-2 0,-1 2 0,1-2 0,0 1 0,1 0 0,-1 1 0,1 0 0,-1 3 0,2-2 0,-6 34 0,5-24 0,-2 21 0,3-30 0,0-1 0,0-2 0,0 1 0,0-1 0,0 0 0,0 1 0,0 0 0,0 3 0,1 0 0,0 1 0,1 1 0,0-1 0,1-2 0,1 1 0,-1-1 0,1-2 0,1 5 0,6 4 0,-5-5 0,4 6 0,-7-11 0,0 0 0,-1-2 0,5 1 0,-4 0 0,4-1 0,-1 2 0,1-3 0,3 2 0,2-1 0,-1 0 0,0 0 0,-3-1 0,-1 0 0,-3-1 0,0 0 0,0-2 0,0 0 0,0 1 0,4-7 0,-1 3 0,9-5 0,0 4 0,0-1 0,-1 4 0,-9-1 0,3 2 0,-5-1 0,2-1 0,-2 0 0,-2 1 0,0 2 0,0-1 0,0 2 0,0-2 0,0 0 0,0 2 0,2-2 0,-2 0 0,0 1 0,-1 0 0,2-1 0,-2 1 0,1-1 0,0-1 0,0 0 0,0-2 0,-2 2 0,2-1 0,-2 1 0,1 1 0,-1-1 0,0 1 0,0-1 0,0 1 0,0-4 0,0 2 0,0-2 0,0 2 0,-1 1 0,1-3 0,-2 2 0,2-5 0,-2 6 0,1-5 0,-1 1 0,1 1 0,0-2 0,-1 6 0,2 0 0,-2 1 0,1-1 0,-1 0 0,1-1 0,0 1 0,-1 0 0,1 1 0,-1-2 0,-1 2 0,2-1 0,-1-1 0,1 2 0,-1-1 0,-2-2 0,3 3 0,-2-3 0,2 3 0,-1 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55.959"/>
    </inkml:context>
    <inkml:brush xml:id="br0">
      <inkml:brushProperty name="width" value="0.05" units="cm"/>
      <inkml:brushProperty name="height" value="0.05" units="cm"/>
      <inkml:brushProperty name="color" value="#E71224"/>
    </inkml:brush>
  </inkml:definitions>
  <inkml:trace contextRef="#ctx0" brushRef="#br0">326 106 24575,'-2'-5'0,"0"-1"0,-3 3 0,-2-3 0,0 2 0,-3 0 0,3 2 0,-6-2 0,5 3 0,-7-1 0,9 2 0,-18 0 0,14 0 0,-15 0 0,15 0 0,3 0 0,0 0 0,0 0 0,-1 1 0,1 0 0,0 0 0,3-1 0,0 1 0,0-1 0,1 2 0,0 0 0,1 0 0,-1 0 0,-1 1 0,0 0 0,-8 4 0,3-4 0,-3 2 0,5-2 0,2-2 0,1 1 0,0 1 0,0-1 0,0 1 0,1 1 0,-1-1 0,2 0 0,-2-1 0,3 1 0,-1 0 0,1-1 0,0 2 0,-1-1 0,0 0 0,0 2 0,1-2 0,-2 4 0,3-1 0,-1 9 0,0-6 0,0 5 0,-2-1 0,3 2 0,-4-1 0,4-4 0,-1-6 0,1 2 0,0-1 0,0 4 0,0 4 0,0-1 0,0 8 0,1-8 0,1 0 0,1-2 0,3-4 0,-2 1 0,3-2 0,3 5 0,-2-4 0,9 7 0,4-4 0,-7-2 0,10-1 0,-2-2 0,2-3 0,2 2 0,-2-3 0,-2 0 0,10-2 0,5 1 0,-4-2 0,9 0 0,-18 1 0,-2-4 0,-6-7 0,-7 5 0,8-7 0,-7 8 0,-4 2 0,12-6 0,-13 6 0,11-6 0,-14 4 0,1 3 0,-3-6 0,1 4 0,1-4 0,-2-5 0,2 4 0,-2-9 0,0 4 0,-8-24 0,2 14 0,-4-10 0,-2 19 0,6 6 0,-9-4 0,4 2 0,1 2 0,-4-3 0,7 7 0,-16-9 0,14 10 0,-14-5 0,1 4 0,6 3 0,-8-2 0,19 3 0,0 1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57.509"/>
    </inkml:context>
    <inkml:brush xml:id="br0">
      <inkml:brushProperty name="width" value="0.05" units="cm"/>
      <inkml:brushProperty name="height" value="0.05" units="cm"/>
      <inkml:brushProperty name="color" value="#E71224"/>
    </inkml:brush>
  </inkml:definitions>
  <inkml:trace contextRef="#ctx0" brushRef="#br0">289 56 24575,'-4'-3'0,"0"0"0,1 0 0,0 1 0,-1 0 0,-3-2 0,0-1 0,0 1 0,-2-2 0,-2 3 0,0-2 0,-4 1 0,7 2 0,-1 1 0,4 0 0,-4 0 0,5 0 0,-5 0 0,2 1 0,-3-2 0,3 2 0,0 0 0,2 0 0,1-1 0,0 1 0,0-1 0,2 1 0,-2 0 0,1 0 0,0 1 0,-3 1 0,2 0 0,-2 1 0,-2 2 0,4-2 0,-4 2 0,5-2 0,1 1 0,-2 0 0,2 1 0,0-2 0,0 1 0,-1 0 0,2 0 0,-1 1 0,2 2 0,-2 0 0,0 3 0,-1-3 0,0-1 0,0 0 0,2-1 0,-3 6 0,4-3 0,-4 4 0,2-2 0,-1-3 0,-1 7 0,1-7 0,-1 6 0,2-6 0,0-1 0,1 0 0,1 2 0,0-3 0,0 0 0,0 0 0,1 0 0,1 0 0,0 0 0,0-3 0,1 2 0,0-1 0,1 4 0,1-2 0,3 1 0,-3-3 0,4 2 0,0-1 0,-1 1 0,2 0 0,-3-2 0,3 2 0,10 0 0,-11-2 0,15 2 0,-12-3 0,9 0 0,0 0 0,0-2 0,-8 2 0,1-2 0,-10-1 0,5-1 0,0-7 0,0 5 0,5-10 0,-9 10 0,12-9 0,-9 8 0,8-4 0,-9 4 0,-1 0 0,-4 2 0,1-1 0,-2 0 0,0 0 0,1-1 0,-1-1 0,0-22 0,-1 9 0,0-10 0,-3 10 0,2 13 0,-3-6 0,2 8 0,-4-8 0,0 5 0,-1-3 0,-2 3 0,-7-3 0,6 4 0,-14-7 0,11 8 0,-5-3 0,5 4 0,6 2 0,5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59.195"/>
    </inkml:context>
    <inkml:brush xml:id="br0">
      <inkml:brushProperty name="width" value="0.05" units="cm"/>
      <inkml:brushProperty name="height" value="0.05" units="cm"/>
      <inkml:brushProperty name="color" value="#E71224"/>
    </inkml:brush>
  </inkml:definitions>
  <inkml:trace contextRef="#ctx0" brushRef="#br0">278 28 24575,'-3'-4'0,"1"2"0,-1-1 0,0 2 0,-4-3 0,3 1 0,-5 0 0,2 2 0,0-2 0,1 3 0,-1-1 0,3 0 0,-3 1 0,4-1 0,-1 1 0,1 0 0,0 0 0,-1 1 0,0-1 0,-2 1 0,-3 2 0,1-2 0,-1 2 0,2-1 0,-1-1 0,1 1 0,0-1 0,2 2 0,2-1 0,0 0 0,0 0 0,-1 2 0,0-2 0,0 2 0,0-1 0,1 0 0,0 0 0,1 0 0,-1 0 0,0-1 0,0 1 0,-1 1 0,1-1 0,-1 1 0,1-2 0,1 0 0,0 0 0,0 1 0,-1-1 0,0 0 0,-1 0 0,1 1 0,-1 0 0,2-1 0,-2 1 0,1 1 0,1-2 0,-2 2 0,2-1 0,0 1 0,-1 0 0,0-1 0,0 1 0,2-1 0,-1 1 0,2-1 0,-1 1 0,1-1 0,0 9 0,-2-4 0,2 4 0,-2-3 0,2 4 0,0-5 0,0 4 0,0-5 0,0 1 0,0-1 0,0 0 0,0 5 0,-3 6 0,3-3 0,-3 2 0,3-13 0,0 3 0,1-3 0,1 10 0,1-9 0,3 10 0,-3-11 0,8 7 0,-5-6 0,20 12 0,5-2 0,3-1 0,-5-2 0,-10-9 0,39-2 0,-31-1 0,32 0 0,-53-1 0,1-1 0,-4 0 0,2 0 0,-1-1 0,1 0 0,-1 1 0,3-2 0,-2 2 0,10-3 0,-9 3 0,8-2 0,-6 1 0,-2 0 0,0 0 0,-4 0 0,1 2 0,-1-3 0,-1-1 0,3-10 0,-3-1 0,3-2 0,-4-2 0,0-6 0,0-2 0,-3-9 0,0 10 0,-4-1 0,1 11 0,2 4 0,-4-1 0,6 9 0,-4-7 0,2 5 0,-5-3 0,2-1 0,-8-4 0,5 5 0,1 1 0,2 4 0,5 4 0,0-1 0,-1 1 0,0-1 0,1 2 0,-7-3 0,5 2 0,-5-1 0,4 1 0,-2 0 0,2-1 0,-2 2 0,0-1 0,4 1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05.771"/>
    </inkml:context>
    <inkml:brush xml:id="br0">
      <inkml:brushProperty name="width" value="0.05" units="cm"/>
      <inkml:brushProperty name="height" value="0.05" units="cm"/>
      <inkml:brushProperty name="color" value="#E71224"/>
    </inkml:brush>
  </inkml:definitions>
  <inkml:trace contextRef="#ctx0" brushRef="#br0">122 0 24575,'-5'0'0,"1"1"0,0 1 0,0 0 0,-4 1 0,3-2 0,-2 1 0,2-1 0,1 1 0,-1-1 0,1 0 0,0 1 0,1-2 0,1 2 0,0-1 0,-1 2 0,-1-1 0,1 1 0,-2 2 0,2-3 0,-1 2 0,1 0 0,0 0 0,-3 8 0,2-6 0,-3 6 0,4-7 0,0 4 0,2-5 0,-1 5 0,2 11 0,-1-8 0,1 12 0,0-14 0,1 2 0,-1-2 0,2 0 0,-1-3 0,0-3 0,1 1 0,1-1 0,1 2 0,1-2 0,1 1 0,5 2 0,-2-4 0,6 5 0,0-6 0,-4 3 0,4-5 0,-5 2 0,-3-1 0,7-1 0,-9 1 0,9-1 0,-10 0 0,5-2 0,-4 2 0,2-2 0,-2 1 0,0-2 0,-1 2 0,1-3 0,-1 1 0,3-1 0,-2 0 0,3-1 0,-4 1 0,1 1 0,-2-1 0,-1 2 0,0 0 0,-1-1 0,1-2 0,0-2 0,0 2 0,-1 0 0,0 2 0,-1 0 0,2 0 0,-2 0 0,2-1 0,-2 1 0,2-2 0,0 2 0,0-1 0,-1 1 0,1 0 0,-1 0 0,1 0 0,-1-1 0,1 0 0,0-1 0,0 1 0,0 1 0,-2-1 0,2 0 0,-2 0 0,3 0 0,-2-1 0,1 2 0,-2-1 0,0 2 0,0 0 0,1 0 0,-1-1 0,1 1 0,-1 0 0,0 0 0,0-2 0,0 2 0,-2-5 0,0 4 0,-1-2 0,0 2 0,2 0 0,-3-1 0,2 2 0,-1-2 0,1 2 0,-1 0 0,1-2 0,0 3 0,0-2 0,-1 2 0,1-2 0,0 2 0,0 0 0,-1 0 0,0 1 0,1-1 0,-2 0 0,1 1 0,1-1 0,-2 0 0,1 0 0,-1 0 0,-1 1 0,1 0 0,0 0 0,1-1 0,1 1 0,-3-1 0,3 1 0,0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07.018"/>
    </inkml:context>
    <inkml:brush xml:id="br0">
      <inkml:brushProperty name="width" value="0.05" units="cm"/>
      <inkml:brushProperty name="height" value="0.05" units="cm"/>
      <inkml:brushProperty name="color" value="#E71224"/>
    </inkml:brush>
  </inkml:definitions>
  <inkml:trace contextRef="#ctx0" brushRef="#br0">354 10 24575,'-7'-1'0,"1"0"0,1 1 0,0 0 0,-1 0 0,-2 0 0,-7-2 0,-1 1 0,3-2 0,-1 2 0,6 0 0,-7 1 0,7 0 0,-12 0 0,14 0 0,-8 0 0,6 0 0,-1 0 0,-1 0 0,0 0 0,0 0 0,3 0 0,-2 0 0,5 0 0,-2 0 0,0 2 0,3-2 0,-6 3 0,2-1 0,-3 0 0,0 1 0,1-1 0,-1 1 0,2 0 0,2 0 0,3-1 0,-1 4 0,-1 0 0,0 4 0,1-4 0,0 8 0,1-9 0,1 9 0,-2 1 0,4 1 0,-3 7 0,4-9 0,2 5 0,1-1 0,2 5 0,-1-2 0,0-2 0,0-8 0,4 14 0,-3-16 0,9 19 0,-10-22 0,11 15 0,-2-9 0,5 1 0,-1-1 0,2-5 0,-5-4 0,1 0 0,3-4 0,-10-1 0,5-4 0,-2-8 0,-4 6 0,13-13 0,-8 6 0,8-3 0,-3-9 0,-8 15 0,2-11 0,-9 18 0,3-7 0,-3 5 0,-1 2 0,1-4 0,1-1 0,-2 3 0,1-4 0,-3 4 0,0-3 0,0 3 0,0 0 0,0 0 0,0 3 0,0-5 0,0 1 0,0 1 0,0-4 0,-1 6 0,0-2 0,-3 3 0,3 0 0,-5-1 0,1 1 0,-2-1 0,-1 2 0,3-1 0,-2 4 0,4-2 0,-1 2 0,0-1 0,2 1 0,0-1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08.869"/>
    </inkml:context>
    <inkml:brush xml:id="br0">
      <inkml:brushProperty name="width" value="0.05" units="cm"/>
      <inkml:brushProperty name="height" value="0.05" units="cm"/>
      <inkml:brushProperty name="color" value="#E71224"/>
    </inkml:brush>
  </inkml:definitions>
  <inkml:trace contextRef="#ctx0" brushRef="#br0">116 6 24575,'-5'-2'0,"0"0"0,-1 1 0,0 1 0,-2 0 0,1 1 0,-3 3 0,3 0 0,-3 3 0,3-3 0,-2 3 0,6-4 0,-8 8 0,7-6 0,-4 5 0,6-6 0,-1 1 0,2-1 0,-1 1 0,2 2 0,-1 1 0,1 2 0,0 1 0,0-3 0,0 1 0,1-2 0,0 3 0,0-2 0,0-1 0,-1-3 0,3 3 0,-2-2 0,4 4 0,-2-4 0,2 2 0,-2-2 0,4 0 0,1 1 0,2 0 0,5 0 0,1 0 0,0 0 0,-4-3 0,-3 1 0,1-3 0,0 0 0,0-1 0,-3 0 0,0 0 0,-2 0 0,2-1 0,-3 0 0,-1-1 0,1-1 0,-3 0 0,4 2 0,-2-3 0,2 2 0,-2-1 0,0 0 0,0 0 0,-1 0 0,-1 0 0,2-1 0,-2-3 0,2 3 0,-2-3 0,1 5 0,1-1 0,-1-1 0,0 1 0,-1-2 0,1 2 0,0-1 0,0 1 0,0 0 0,-1-2 0,2 2 0,-2-2 0,1 2 0,0-2 0,1 1 0,-2 0 0,1 0 0,-1 0 0,0 0 0,1-1 0,-1 2 0,1-1 0,-2 0 0,2-2 0,-2 1 0,3-4 0,-3 4 0,2-2 0,-2 2 0,0 2 0,0-2 0,0 2 0,0-1 0,0 0 0,-1 1 0,-1-2 0,1 2 0,-3-3 0,2 2 0,-3-1 0,3 1 0,-5 1 0,3 0 0,-2 1 0,-6-2 0,3 2 0,-3-1 0,3 3 0,7-1 0,-5 1 0,3 1 0,-3-1 0,3 1 0,-2 0 0,1 0 0,-2 2 0,3-1 0,-3 1 0,3-1 0,0 1 0,0-1 0,1-1 0,2 0 0,0-1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10.071"/>
    </inkml:context>
    <inkml:brush xml:id="br0">
      <inkml:brushProperty name="width" value="0.05" units="cm"/>
      <inkml:brushProperty name="height" value="0.05" units="cm"/>
      <inkml:brushProperty name="color" value="#E71224"/>
    </inkml:brush>
  </inkml:definitions>
  <inkml:trace contextRef="#ctx0" brushRef="#br0">300 55 24575,'-9'-1'0,"-1"0"0,-5-1 0,-1 1 0,-10-1 0,4 2 0,4 0 0,-1 0 0,5 0 0,-2 0 0,1 0 0,1 0 0,2 0 0,-2 0 0,4 0 0,3 0 0,-2 1 0,5 0 0,-3 1 0,3-1 0,0 2 0,-1 0 0,1-1 0,0 3 0,0-2 0,2 0 0,-1 4 0,1 0 0,-1 0 0,0 0 0,2 0 0,-1-2 0,2 4 0,-1-1 0,1 6 0,0-2 0,0 12 0,0-11 0,0 11 0,0-13 0,0 9 0,0-11 0,0 5 0,0-2 0,0-1 0,0 2 0,1-4 0,2 3 0,1-1 0,3 9 0,3-6 0,4 8 0,5-7 0,6 3 0,-8-11 0,8 2 0,1-1 0,-3-4 0,1 3 0,0-6 0,-10 0 0,17-1 0,-16 0 0,4 0 0,-6 0 0,-2-3 0,6-5 0,-4-4 0,3-3 0,-3-3 0,-2-1 0,-3-7 0,-5 9 0,0-22 0,-3 4 0,0 1 0,0-6 0,0-1 0,-2 9 0,1-5 0,-3 24 0,2 6 0,-1-1 0,-1-1 0,0 4 0,0-1 0,-6-3 0,-2 3 0,-7-4 0,4 5 0,-5 0 0,4 3 0,0 0 0,4 2 0,3 0 0,-3 0 0,1 0 0,-4 0 0,9 0 0,-1 1 0,4 0 0,-2 1 0,-2 1 0,3-2 0,0 1 0,3-2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26.870"/>
    </inkml:context>
    <inkml:brush xml:id="br0">
      <inkml:brushProperty name="width" value="0.05" units="cm"/>
      <inkml:brushProperty name="height" value="0.05" units="cm"/>
      <inkml:brushProperty name="color" value="#E71224"/>
    </inkml:brush>
  </inkml:definitions>
  <inkml:trace contextRef="#ctx0" brushRef="#br0">27 163 24575,'34'23'0,"-15"-7"0,18 1 0,-23-13 0,10 1 0,-8-1 0,-4-3 0,0 2 0,-4-3 0,-4-3 0,3-5 0,-3-1 0,1-6 0,-2 3 0,-3 0 0,0 1 0,0-1 0,-3 3 0,2-2 0,-6 7 0,6-3 0,-6-1 0,3-1 0,-4-2 0,0 3 0,1 0 0,2 0 0,-5 0 0,8 0 0,-8 0 0,6 1 0,-4-1 0,0 0 0,0 0 0,4 0 0,-3 4 0,3 0 0,-4 4 0,0 0 0,0 0 0,-3 0 0,3 4 0,-4-4 0,5 11 0,-1-6 0,0 10 0,0-3 0,4 3 0,-3 1 0,6 8 0,-6-7 0,6 16 0,-2-16 0,3 4 0,0 9 0,0-15 0,0 13 0,0-17 0,0-3 0,3 3 0,-2-2 0,6 5 0,-2-5 0,3-1 0,3 2 0,-2-1 0,5 3 0,-1-1 0,-1-3 0,3-4 0,-3 0 0,4-4 0,-1 0 0,9-11 0,-6 5 0,3-8 0,-10 9 0,-3-2 0,-4 6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35.458"/>
    </inkml:context>
    <inkml:brush xml:id="br0">
      <inkml:brushProperty name="width" value="0.05" units="cm"/>
      <inkml:brushProperty name="height" value="0.05" units="cm"/>
      <inkml:brushProperty name="color" value="#E71224"/>
    </inkml:brush>
  </inkml:definitions>
  <inkml:trace contextRef="#ctx0" brushRef="#br0">455 64 24575,'-7'-10'0,"-4"-2"0,0 1 0,2 3 0,3 2 0,0 3 0,1 0 0,-2 0 0,3 2 0,-2-2 0,2 3 0,-3-2 0,2 1 0,1 0 0,-1 1 0,-7 0 0,-10 0 0,7 0 0,-14 0 0,22 0 0,-8 0 0,5 0 0,3 1 0,0 0 0,-1 2 0,0-1 0,-3 2 0,1-2 0,0 1 0,3-2 0,1 1 0,-1 1 0,4-2 0,-11 5 0,10-3 0,-7 3 0,5-2 0,1-1 0,-5 3 0,5-3 0,-4 3 0,-1 3 0,-1-2 0,2 3 0,-7 2 0,8-5 0,-7 7 0,9-9 0,1 4 0,3-6 0,-7 21 0,7-14 0,-4 11 0,6-12 0,0 2 0,0 1 0,1 2 0,0-6 0,4 1 0,0-1 0,1 2 0,14 7 0,-3-5 0,11 5 0,-7-7 0,-1-2 0,1 0 0,0-3 0,-5-2 0,6 0 0,-10-2 0,5 0 0,-7-1 0,-1 0 0,1 0 0,0 0 0,0 0 0,-2-1 0,1-1 0,3-4 0,-3 2 0,2-3 0,-4 1 0,-3 1 0,2 1 0,-4 0 0,1-2 0,-1 1 0,0-5 0,0 1 0,1-6 0,-1 1 0,2 0 0,-2 4 0,1 0 0,0 0 0,0 3 0,-1 1 0,0 3 0,-1-1 0,1 0 0,0 1 0,0-1 0,-1 0 0,1-1 0,1-1 0,0-1 0,0 0 0,1 3 0,-2-1 0,-1 3 0,1-2 0,-1 1 0,1 0 0,-1 1 0,0-1 0,-1 0 0,1 2 0,-1-1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27.712"/>
    </inkml:context>
    <inkml:brush xml:id="br0">
      <inkml:brushProperty name="width" value="0.05" units="cm"/>
      <inkml:brushProperty name="height" value="0.05" units="cm"/>
      <inkml:brushProperty name="color" value="#E71224"/>
    </inkml:brush>
  </inkml:definitions>
  <inkml:trace contextRef="#ctx0" brushRef="#br0">0 5 24575,'8'-4'0,"-4"3"0,0 9 0,-4 1 0,0 14 0,0 16 0,0 0 0,0 29 0,0-29 0,0 4 0,0-11 0,0-14 0,3 6 0,-2-9 0,3-3 0,-1-4 0,-2-5 0,3-3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28.873"/>
    </inkml:context>
    <inkml:brush xml:id="br0">
      <inkml:brushProperty name="width" value="0.05" units="cm"/>
      <inkml:brushProperty name="height" value="0.05" units="cm"/>
      <inkml:brushProperty name="color" value="#E71224"/>
    </inkml:brush>
  </inkml:definitions>
  <inkml:trace contextRef="#ctx0" brushRef="#br0">0 8 21889,'3'0'0,"-1"0"1296,9 0-1296,-3 0 452,0 0-452,0 0 230,0 0-230,0 0 708,0 0-708,-1 0 0,1 0 0,0 0 0,0 0 0,0 0 0,0 0 0,0-3 0,0 2 0,0-3 0,-1 4 0,1 0 0,0 0 0,0 0 0,-4 0 0,0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30.186"/>
    </inkml:context>
    <inkml:brush xml:id="br0">
      <inkml:brushProperty name="width" value="0.05" units="cm"/>
      <inkml:brushProperty name="height" value="0.05" units="cm"/>
      <inkml:brushProperty name="color" value="#E71224"/>
    </inkml:brush>
  </inkml:definitions>
  <inkml:trace contextRef="#ctx0" brushRef="#br0">148 24 24575,'4'3'0,"0"-5"0,-11 1 0,2-7 0,-7 4 0,5 0 0,2 1 0,-2 2 0,3-3 0,-4 4 0,0 0 0,1 0 0,-1 0 0,0 0 0,0 0 0,1 4 0,-1-3 0,0 5 0,0-1 0,1 3 0,-1-1 0,3 1 0,2 0 0,0 0 0,2 11 0,-3-8 0,4 8 0,0-7 0,0 0 0,4 3 0,-3 1 0,6-4 0,0-1 0,-1-3 0,4 0 0,-9-1 0,6 1 0,-3-3 0,4 1 0,0-5 0,0 3 0,0-1 0,0-2 0,0 3 0,0-4 0,3-4 0,-2 3 0,2-2 0,-3 3 0,0 0 0,0-4 0,0 3 0,-4-6 0,0 6 0,-4-2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30.621"/>
    </inkml:context>
    <inkml:brush xml:id="br0">
      <inkml:brushProperty name="width" value="0.05" units="cm"/>
      <inkml:brushProperty name="height" value="0.05" units="cm"/>
      <inkml:brushProperty name="color" value="#E71224"/>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30.966"/>
    </inkml:context>
    <inkml:brush xml:id="br0">
      <inkml:brushProperty name="width" value="0.05" units="cm"/>
      <inkml:brushProperty name="height" value="0.05" units="cm"/>
      <inkml:brushProperty name="color" value="#E71224"/>
    </inkml:brush>
  </inkml:definitions>
  <inkml:trace contextRef="#ctx0" brushRef="#br0">1 1 24575,'4'0'0,"0"0"0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8:31.317"/>
    </inkml:context>
    <inkml:brush xml:id="br0">
      <inkml:brushProperty name="width" value="0.05" units="cm"/>
      <inkml:brushProperty name="height" value="0.05" units="cm"/>
      <inkml:brushProperty name="color" value="#E7122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37.361"/>
    </inkml:context>
    <inkml:brush xml:id="br0">
      <inkml:brushProperty name="width" value="0.05" units="cm"/>
      <inkml:brushProperty name="height" value="0.05" units="cm"/>
      <inkml:brushProperty name="color" value="#E71224"/>
    </inkml:brush>
  </inkml:definitions>
  <inkml:trace contextRef="#ctx0" brushRef="#br0">488 176 24575,'1'-3'0,"0"0"0,-1 0 0,-1 2 0,-1-1 0,-14-1 0,8 0 0,-21-3 0,10 5 0,-3-2 0,-23-1 0,15 0 0,-18 0 0,11 0 0,5 4 0,10 0 0,2 0 0,5 3 0,8-3 0,-5 3 0,-1 6 0,7-5 0,-10 8 0,7-3 0,-1-2 0,1 2 0,1-1 0,5-4 0,-2 3 0,0-1 0,2 0 0,-5 8 0,6-8 0,-10 27 0,10-16 0,-8 23 0,9-12 0,-2-9 0,7 20 0,-2-27 0,8 33 0,4-13 0,3 7 0,10 9 0,2-12 0,5 2 0,-9-15 0,6-4 0,-8-11 0,4-2 0,8 0 0,-6-5 0,32 2 0,-33-3 0,46-15 0,-57 8 0,25-15 0,-24 6 0,6-20 0,-4 9 0,-4-2 0,-4-5 0,-7 17 0,6-14 0,-2 1 0,-1 17 0,14-41 0,-11 31 0,20-38 0,-21 36 0,7-7 0,-12 12 0,-2 9 0,0-1 0,-1-3 0,-2-3 0,0-4 0,-15-24 0,9 25 0,-21-20 0,10 25 0,-16-4 0,2 10 0,-6 4 0,1 6 0,-3 3 0,6 0 0,-2 4 0,17-3 0,-6 2 0,13-3 0,-4 3 0,8-2 0,0 1 0,4-1 0,-1-1 0,-12 7 0,11-7 0,-10 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39.360"/>
    </inkml:context>
    <inkml:brush xml:id="br0">
      <inkml:brushProperty name="width" value="0.05" units="cm"/>
      <inkml:brushProperty name="height" value="0.05" units="cm"/>
      <inkml:brushProperty name="color" value="#E71224"/>
    </inkml:brush>
  </inkml:definitions>
  <inkml:trace contextRef="#ctx0" brushRef="#br0">170 16 24575,'-5'-1'0,"1"-1"0,-1 2 0,1-1 0,-1 1 0,-2 0 0,2 1 0,-4-1 0,2 2 0,-3 0 0,2 1 0,-1 0 0,4 0 0,-4 2 0,4-1 0,-5 2 0,5-3 0,-1 1 0,3-2 0,0 0 0,0 2 0,-1-2 0,2 1 0,-3 0 0,2 0 0,-2 0 0,2 2 0,-1-1 0,1 0 0,1-1 0,0 0 0,1 1 0,-1 0 0,0 5 0,1-1 0,-1 2 0,1-4 0,1 1 0,0 6 0,0-2 0,0 0 0,0-2 0,0-2 0,0 3 0,0-3 0,1 0 0,-1 0 0,1-2 0,-1 2 0,0-3 0,1 1 0,0 4 0,1-1 0,-2 4 0,3-5 0,-2 0 0,2 0 0,0 0 0,1 0 0,1 1 0,-2-4 0,2 2 0,-2-2 0,3 0 0,-1 0 0,4 2 0,4-2 0,-2 3 0,4-4 0,14 5 0,0-6 0,14 6 0,-7-7 0,1-1 0,-17-1 0,9-5 0,-21 3 0,3 0 0,-2-2 0,-5 3 0,3-1 0,-3 0 0,0-1 0,5-4 0,-4 0 0,3-2 0,-5 0 0,1-2 0,0-4 0,-2 3 0,2-6 0,-3 11 0,1-4 0,-1 3 0,0-7 0,0 4 0,-1-7 0,-2 4 0,0 4 0,-1-14 0,-1 8 0,3-2 0,-4 0 0,3 10 0,-3-5 0,3 6 0,-7-2 0,4 6 0,-11-6 0,3 8 0,-3-4 0,-9 6 0,13-2 0,-18 2 0,-1 2 0,-4 2 0,-1-1 0,5 2 0,19-4 0,-3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41.014"/>
    </inkml:context>
    <inkml:brush xml:id="br0">
      <inkml:brushProperty name="width" value="0.05" units="cm"/>
      <inkml:brushProperty name="height" value="0.05" units="cm"/>
      <inkml:brushProperty name="color" value="#E71224"/>
    </inkml:brush>
  </inkml:definitions>
  <inkml:trace contextRef="#ctx0" brushRef="#br0">260 16 24575,'-6'-2'0,"0"0"0,-2-1 0,4 1 0,-5 0 0,3-1 0,-4 3 0,2-1 0,1 1 0,0 0 0,0 0 0,-1 0 0,2 0 0,2 0 0,0 0 0,-2 1 0,1-1 0,-2 3 0,1-2 0,1 1 0,-1 1 0,2-1 0,1-1 0,-1 2 0,2-1 0,-5 3 0,-2 3 0,1-1 0,-7 7 0,7-7 0,-3 5 0,5-7 0,-1 6 0,3-6 0,-2 6 0,2-3 0,2-2 0,-2 3 0,1 3 0,0-4 0,-1 6 0,2-6 0,-2 4 0,4-4 0,-3 1 0,2-6 0,1 0 0,-1 1 0,1-1 0,1 2 0,2 6 0,-2-2 0,6 8 0,-5-9 0,4 1 0,-2-2 0,1-2 0,-1 0 0,2 1 0,-3-4 0,2 5 0,-2-4 0,0 1 0,0 0 0,1-2 0,2 3 0,-2-2 0,5 2 0,3-2 0,-1 1 0,9 1 0,3-3 0,-1 0 0,6-2 0,-14 0 0,-2-1 0,-6-2 0,0-1 0,0 0 0,-1-1 0,-2 1 0,1-1 0,-2 1 0,1 1 0,0-2 0,0 1 0,1-3 0,-2 2 0,3-4 0,-4 3 0,3-4 0,-1 0 0,0 0 0,1 0 0,-2 3 0,2-8 0,0 7 0,-2-5 0,2 2 0,-3 5 0,2-2 0,-2 5 0,0 0 0,-1-8 0,0 6 0,0-7 0,0 9 0,-1-2 0,-1 1 0,0 0 0,-1 1 0,-3-1 0,-2-1 0,1 0 0,-12-4 0,11 5 0,-11-5 0,12 5 0,-1-2 0,1 3 0,3-1 0,-1 1 0,1-1 0,2 3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42.770"/>
    </inkml:context>
    <inkml:brush xml:id="br0">
      <inkml:brushProperty name="width" value="0.05" units="cm"/>
      <inkml:brushProperty name="height" value="0.05" units="cm"/>
      <inkml:brushProperty name="color" value="#E71224"/>
    </inkml:brush>
  </inkml:definitions>
  <inkml:trace contextRef="#ctx0" brushRef="#br0">243 86 24575,'-4'-3'0,"0"0"0,1 3 0,0-1 0,0 0 0,-1 1 0,-3-1 0,3 0 0,-3 0 0,1 0 0,0 1 0,0 0 0,-1 0 0,-1 0 0,-7 0 0,7 0 0,-6 0 0,8 1 0,-3 1 0,2 1 0,-8 3 0,6-2 0,-5 4 0,9-4 0,-1 0 0,1 3 0,-4 2 0,4-1 0,-5 1 0,7 3 0,-1-6 0,0 9 0,2-10 0,-2 4 0,1 3 0,1-1 0,-3 13 0,5-14 0,-3 9 0,3-7 0,0-4 0,0 11 0,0-12 0,0 6 0,0-4 0,0 4 0,-1 2 0,0-1 0,0-1 0,1-8 0,1 2 0,0-2 0,1-2 0,1 1 0,-1-1 0,1 0 0,0-1 0,23 6 0,-10-3 0,20 5 0,-15-5 0,0-2 0,-5 0 0,-1-3 0,0 2 0,1-2 0,0 3 0,-1-5 0,-8 2 0,0-2 0,-2 1 0,-1 0 0,1-2 0,6-3 0,-4 1 0,7-3 0,-9 5 0,4-2 0,-1 4 0,-1-2 0,0 0 0,-2 1 0,-1-1 0,1 0 0,-2 2 0,2-3 0,-2 2 0,7-7 0,-5 4 0,6-7 0,-7 5 0,-1-1 0,1-6 0,3-10 0,-3 6 0,3-4 0,-5 15 0,-1 3 0,1 0 0,-2-2 0,1 1 0,1-4 0,-2-4 0,3 2 0,-3-9 0,2 12 0,-1-4 0,-1 7 0,1-6 0,-1 5 0,0-8 0,-5 3 0,3 3 0,-10-9 0,3 8 0,-7-7 0,5 6 0,-40-13 0,29 16 0,-43-13 0,27 14 0,-1-1 0,7 3 0,12 1 0,10 3 0,3-1 0,0 0 0,2 0 0,3 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44.250"/>
    </inkml:context>
    <inkml:brush xml:id="br0">
      <inkml:brushProperty name="width" value="0.05" units="cm"/>
      <inkml:brushProperty name="height" value="0.05" units="cm"/>
      <inkml:brushProperty name="color" value="#E71224"/>
    </inkml:brush>
  </inkml:definitions>
  <inkml:trace contextRef="#ctx0" brushRef="#br0">234 10 24575,'-7'-3'0,"3"1"0,-14 2 0,9 0 0,-7 0 0,2 0 0,7 0 0,-13 0 0,9 0 0,-8 0 0,11 0 0,-3 0 0,7 1 0,1 0 0,0 1 0,0-2 0,0 2 0,0-1 0,1 2 0,-2 0 0,0 4 0,-1-3 0,1 2 0,-1 0 0,0 1 0,0 0 0,1 0 0,0 0 0,1 0 0,-2 3 0,3-2 0,-1 1 0,2-4 0,-1 9 0,0-5 0,0 6 0,0-5 0,-1 0 0,3 4 0,-2-3 0,2 9 0,-1-11 0,1 10 0,-1-10 0,1 5 0,0-4 0,0-2 0,0-2 0,0 0 0,0-2 0,1 2 0,2 3 0,0-5 0,0 4 0,0-5 0,0 1 0,0-2 0,1 1 0,3-1 0,-1 0 0,4 1 0,9 4 0,-2-2 0,4 1 0,-6-2 0,0-2 0,1 1 0,14 1 0,-14-3 0,17 1 0,-23-2 0,7 0 0,-7 0 0,-5 0 0,2-1 0,-4 0 0,1-2 0,-1-4 0,-1 2 0,5-11 0,-3 2 0,5-7 0,-4 8 0,2-6 0,-4 13 0,3-15 0,-4 13 0,1-6 0,-1 0 0,0 5 0,1-3 0,-2 3 0,1 3 0,-2-4 0,2 0 0,-2-5 0,0 6 0,0-2 0,0 4 0,0 1 0,0 1 0,0 1 0,0 1 0,0 1 0,0-2 0,0 1 0,-1 0 0,0-1 0,0 2 0,0-3 0,0 3 0,-1-2 0,-2-2 0,0 1 0,-7-8 0,3 7 0,-10-7 0,-2 6 0,5 0 0,-14 2 0,21 3 0,-16-1 0,16 3 0,-5 0 0,8 0 0,3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45.682"/>
    </inkml:context>
    <inkml:brush xml:id="br0">
      <inkml:brushProperty name="width" value="0.05" units="cm"/>
      <inkml:brushProperty name="height" value="0.05" units="cm"/>
      <inkml:brushProperty name="color" value="#E71224"/>
    </inkml:brush>
  </inkml:definitions>
  <inkml:trace contextRef="#ctx0" brushRef="#br0">428 124 24575,'-3'-7'0,"0"1"0,0 2 0,0 1 0,-5-5 0,-1 2 0,-6-9 0,6 6 0,-8-4 0,3 3 0,-2 3 0,-4-3 0,9 8 0,-9-5 0,4 4 0,-5 0 0,8 0 0,-6 3 0,10 0 0,-6 0 0,0 0 0,7 0 0,-6 0 0,1 3 0,4-3 0,-14 5 0,16-4 0,-12 2 0,14-1 0,-2 0 0,3 1 0,0-1 0,0 1 0,0 1 0,-1 2 0,1 2 0,-2 2 0,1 5 0,1-7 0,1 11 0,1-10 0,1 6 0,-3 0 0,2-4 0,0 4 0,-1-9 0,3 8 0,-1-10 0,-1 15 0,1-11 0,-1 7 0,2-1 0,0-5 0,0 2 0,1-4 0,1-1 0,2 2 0,1 1 0,-1-5 0,3 4 0,5-2 0,4 3 0,5 1 0,0-2 0,-1 0 0,16-3 0,-12-2 0,11-1 0,-14-2 0,5 0 0,-11 1 0,4-1 0,-11 1 0,-1-1 0,0 0 0,-3 0 0,-1-1 0,0 0 0,0-1 0,1-1 0,-2-1 0,5-1 0,-3 0 0,3-1 0,-1-1 0,-2 2 0,1-2 0,-3 3 0,0-3 0,0-1 0,0-1 0,0-11 0,-2-2 0,0-10 0,0 5 0,-3-4 0,2 4 0,-4 0 0,2 1 0,-2 5 0,-1 5 0,0 1 0,1 9 0,1-1 0,1 4 0,1 0 0,-3 1 0,4 1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08T22:37:47.368"/>
    </inkml:context>
    <inkml:brush xml:id="br0">
      <inkml:brushProperty name="width" value="0.05" units="cm"/>
      <inkml:brushProperty name="height" value="0.05" units="cm"/>
      <inkml:brushProperty name="color" value="#E71224"/>
    </inkml:brush>
  </inkml:definitions>
  <inkml:trace contextRef="#ctx0" brushRef="#br0">310 11 24575,'-6'0'0,"2"0"0,-3 0 0,3 0 0,-5 0 0,1 0 0,-6 0 0,-2-2 0,0 1 0,-9-1 0,8-1 0,-4 3 0,-9-2 0,20 2 0,-10 0 0,18 0 0,-1 0 0,1 0 0,0 1 0,-1 0 0,-1 1 0,1-1 0,0 1 0,-3-1 0,2 1 0,-3-1 0,3 1 0,0-1 0,1 0 0,-1 0 0,0-1 0,1 2 0,-2-1 0,2 1 0,-1-1 0,1 1 0,1 1 0,-3 1 0,2 0 0,-1 1 0,1-1 0,1 0 0,0-1 0,0 3 0,1-2 0,1 5 0,0-1 0,0 6 0,-2 4 0,2 9 0,0-3 0,3 6 0,2-7 0,0-2 0,0-2 0,-1-8 0,-1 2 0,-2-4 0,0-4 0,-1 2 0,2-3 0,0 3 0,1 1 0,0 2 0,0-3 0,5 7 0,1-3 0,6 7 0,-2-7 0,4-1 0,-1-2 0,5-4 0,5 3 0,-9-5 0,1 2 0,-4-3 0,-1-1 0,4-1 0,2-2 0,-8-1 0,4-1 0,-5 0 0,5-4 0,-4 2 0,2 1 0,-2-4 0,1-2 0,-1-7 0,0 4 0,-8 2 0,-1-1 0,0 5 0,2-15 0,-2 6 0,1 0 0,-1-1 0,-1 6 0,1-3 0,-2 1 0,0 5 0,0 3 0,0 0 0,-7-20 0,4 18 0,-5-17 0,5 23 0,1-2 0,-5 0 0,4 2 0,-4-1 0,1 2 0,1 0 0,-1 0 0,0 0 0,1-1 0,-3 0 0,4 1 0,2 0 0,-1 1 0,0-1 0,0 0 0,-4 2 0,5-1 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AFF4A-5A9D-441A-9ED5-4BA3F6CDCAA0}" type="datetimeFigureOut">
              <a:rPr lang="en-US" smtClean="0"/>
              <a:t>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11C292-D15C-4348-A772-B5B6E977C0A5}" type="slidenum">
              <a:rPr lang="en-US" smtClean="0"/>
              <a:t>‹#›</a:t>
            </a:fld>
            <a:endParaRPr lang="en-US"/>
          </a:p>
        </p:txBody>
      </p:sp>
    </p:spTree>
    <p:extLst>
      <p:ext uri="{BB962C8B-B14F-4D97-AF65-F5344CB8AC3E}">
        <p14:creationId xmlns:p14="http://schemas.microsoft.com/office/powerpoint/2010/main" val="7977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cytosine base editor has 4 key components for its function. The first is the sgRNA, necessary both for localization, but also for R-loop formation.</a:t>
            </a:r>
          </a:p>
          <a:p>
            <a:endParaRPr lang="en-US" dirty="0"/>
          </a:p>
          <a:p>
            <a:r>
              <a:rPr lang="en-US" dirty="0"/>
              <a:t>What makes BE specific is the fact that….R-loop</a:t>
            </a:r>
          </a:p>
        </p:txBody>
      </p:sp>
      <p:sp>
        <p:nvSpPr>
          <p:cNvPr id="4" name="Slide Number Placeholder 3"/>
          <p:cNvSpPr>
            <a:spLocks noGrp="1"/>
          </p:cNvSpPr>
          <p:nvPr>
            <p:ph type="sldNum" sz="quarter" idx="5"/>
          </p:nvPr>
        </p:nvSpPr>
        <p:spPr/>
        <p:txBody>
          <a:bodyPr/>
          <a:lstStyle/>
          <a:p>
            <a:fld id="{1971A5BD-DE97-440C-A81F-171E1710F770}" type="slidenum">
              <a:rPr lang="en-US" smtClean="0"/>
              <a:t>14</a:t>
            </a:fld>
            <a:endParaRPr lang="en-US"/>
          </a:p>
        </p:txBody>
      </p:sp>
    </p:spTree>
    <p:extLst>
      <p:ext uri="{BB962C8B-B14F-4D97-AF65-F5344CB8AC3E}">
        <p14:creationId xmlns:p14="http://schemas.microsoft.com/office/powerpoint/2010/main" val="1306111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APOBEC….</a:t>
            </a:r>
          </a:p>
          <a:p>
            <a:endParaRPr lang="en-US" dirty="0"/>
          </a:p>
          <a:p>
            <a:r>
              <a:rPr lang="en-US" dirty="0"/>
              <a:t>But then you’re left with a mismatch… resolved in favor of… to bias…</a:t>
            </a:r>
          </a:p>
        </p:txBody>
      </p:sp>
      <p:sp>
        <p:nvSpPr>
          <p:cNvPr id="4" name="Slide Number Placeholder 3"/>
          <p:cNvSpPr>
            <a:spLocks noGrp="1"/>
          </p:cNvSpPr>
          <p:nvPr>
            <p:ph type="sldNum" sz="quarter" idx="5"/>
          </p:nvPr>
        </p:nvSpPr>
        <p:spPr/>
        <p:txBody>
          <a:bodyPr/>
          <a:lstStyle/>
          <a:p>
            <a:fld id="{1971A5BD-DE97-440C-A81F-171E1710F770}" type="slidenum">
              <a:rPr lang="en-US" smtClean="0"/>
              <a:t>15</a:t>
            </a:fld>
            <a:endParaRPr lang="en-US"/>
          </a:p>
        </p:txBody>
      </p:sp>
    </p:spTree>
    <p:extLst>
      <p:ext uri="{BB962C8B-B14F-4D97-AF65-F5344CB8AC3E}">
        <p14:creationId xmlns:p14="http://schemas.microsoft.com/office/powerpoint/2010/main" val="32013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1A5BD-DE97-440C-A81F-171E1710F770}" type="slidenum">
              <a:rPr lang="en-US" smtClean="0"/>
              <a:t>16</a:t>
            </a:fld>
            <a:endParaRPr lang="en-US"/>
          </a:p>
        </p:txBody>
      </p:sp>
    </p:spTree>
    <p:extLst>
      <p:ext uri="{BB962C8B-B14F-4D97-AF65-F5344CB8AC3E}">
        <p14:creationId xmlns:p14="http://schemas.microsoft.com/office/powerpoint/2010/main" val="14076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pathogenic human variation and </a:t>
            </a:r>
          </a:p>
          <a:p>
            <a:pPr marL="171450" indent="-171450">
              <a:buFontTx/>
              <a:buChar char="-"/>
            </a:pPr>
            <a:r>
              <a:rPr lang="en-US" dirty="0"/>
              <a:t>break down the SNPs that underlie these diseases, we see that </a:t>
            </a:r>
          </a:p>
          <a:p>
            <a:pPr marL="171450" indent="-171450">
              <a:buFontTx/>
              <a:buChar char="-"/>
            </a:pPr>
            <a:r>
              <a:rPr lang="en-US" dirty="0"/>
              <a:t>CBEs have the potential to restore ~ 14% of these.</a:t>
            </a:r>
          </a:p>
          <a:p>
            <a:pPr marL="171450" indent="-171450">
              <a:buFontTx/>
              <a:buChar char="-"/>
            </a:pPr>
            <a:endParaRPr lang="en-US" dirty="0"/>
          </a:p>
          <a:p>
            <a:pPr marL="0" indent="0">
              <a:buFontTx/>
              <a:buNone/>
            </a:pPr>
            <a:r>
              <a:rPr lang="en-US" dirty="0"/>
              <a:t>Of course, unsurprisingly, due to the hundreds of cytosine </a:t>
            </a:r>
            <a:r>
              <a:rPr lang="en-US" dirty="0" err="1"/>
              <a:t>deaminations</a:t>
            </a:r>
            <a:r>
              <a:rPr lang="en-US" dirty="0"/>
              <a:t> that occur every day in our cells</a:t>
            </a:r>
          </a:p>
          <a:p>
            <a:pPr marL="0" indent="0">
              <a:buFontTx/>
              <a:buNone/>
            </a:pPr>
            <a:r>
              <a:rPr lang="en-US" dirty="0"/>
              <a:t>- the majority of disease causing SNPs are actually also caused by a C:G&gt;T:A change, and could be correctable by making the opposite edit of A:T&gt;GC</a:t>
            </a:r>
          </a:p>
        </p:txBody>
      </p:sp>
      <p:sp>
        <p:nvSpPr>
          <p:cNvPr id="4" name="Slide Number Placeholder 3"/>
          <p:cNvSpPr>
            <a:spLocks noGrp="1"/>
          </p:cNvSpPr>
          <p:nvPr>
            <p:ph type="sldNum" sz="quarter" idx="5"/>
          </p:nvPr>
        </p:nvSpPr>
        <p:spPr/>
        <p:txBody>
          <a:bodyPr/>
          <a:lstStyle/>
          <a:p>
            <a:fld id="{1971A5BD-DE97-440C-A81F-171E1710F770}" type="slidenum">
              <a:rPr lang="en-US" smtClean="0"/>
              <a:t>19</a:t>
            </a:fld>
            <a:endParaRPr lang="en-US"/>
          </a:p>
        </p:txBody>
      </p:sp>
    </p:spTree>
    <p:extLst>
      <p:ext uri="{BB962C8B-B14F-4D97-AF65-F5344CB8AC3E}">
        <p14:creationId xmlns:p14="http://schemas.microsoft.com/office/powerpoint/2010/main" val="320938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BE window, other nucleotides, over a dozen deaminases for really just these two flavors of edits, but each enzyme differs in preference motif and window so need to test empirically.</a:t>
            </a:r>
          </a:p>
          <a:p>
            <a:endParaRPr lang="en-US" dirty="0"/>
          </a:p>
          <a:p>
            <a:r>
              <a:rPr lang="en-US" dirty="0"/>
              <a:t>We designed BE-Hive using high throughput base editing data for over two dozen editors to predict outcomes and help to assess precision.</a:t>
            </a:r>
          </a:p>
          <a:p>
            <a:endParaRPr lang="en-US" dirty="0"/>
          </a:p>
          <a:p>
            <a:r>
              <a:rPr lang="en-US" dirty="0"/>
              <a:t>- So ultimately…</a:t>
            </a:r>
          </a:p>
        </p:txBody>
      </p:sp>
      <p:sp>
        <p:nvSpPr>
          <p:cNvPr id="4" name="Slide Number Placeholder 3"/>
          <p:cNvSpPr>
            <a:spLocks noGrp="1"/>
          </p:cNvSpPr>
          <p:nvPr>
            <p:ph type="sldNum" sz="quarter" idx="5"/>
          </p:nvPr>
        </p:nvSpPr>
        <p:spPr/>
        <p:txBody>
          <a:bodyPr/>
          <a:lstStyle/>
          <a:p>
            <a:fld id="{1971A5BD-DE97-440C-A81F-171E1710F770}" type="slidenum">
              <a:rPr lang="en-US" smtClean="0"/>
              <a:t>24</a:t>
            </a:fld>
            <a:endParaRPr lang="en-US"/>
          </a:p>
        </p:txBody>
      </p:sp>
    </p:spTree>
    <p:extLst>
      <p:ext uri="{BB962C8B-B14F-4D97-AF65-F5344CB8AC3E}">
        <p14:creationId xmlns:p14="http://schemas.microsoft.com/office/powerpoint/2010/main" val="1482427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1A5BD-DE97-440C-A81F-171E1710F770}" type="slidenum">
              <a:rPr lang="en-US" smtClean="0"/>
              <a:t>31</a:t>
            </a:fld>
            <a:endParaRPr lang="en-US"/>
          </a:p>
        </p:txBody>
      </p:sp>
    </p:spTree>
    <p:extLst>
      <p:ext uri="{BB962C8B-B14F-4D97-AF65-F5344CB8AC3E}">
        <p14:creationId xmlns:p14="http://schemas.microsoft.com/office/powerpoint/2010/main" val="3120761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B8624-4220-8589-1BA5-305137DDFB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BC638C-F640-0A57-F208-17F75FA1AF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5E2B3B-6F3E-F8FC-CC4F-F103F9FF4B17}"/>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05A8395F-4731-2570-2CAB-31401AF4EC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AE2A7-1AAF-AE1D-4CEE-6E68CB1E5B5F}"/>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701628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1C913-7469-AE0D-E947-349D686688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F67BB8-FA75-EF49-2B27-E994BCDA32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FD854-3B9E-D3EE-DB57-26067F8200E5}"/>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A6D3A192-3B2D-9DAC-D222-50441821B7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FA4E0-6B2F-1E7B-F01C-A75941EC449F}"/>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138118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D20AE0-9632-6912-45B4-636053F1C2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63BF878-15A3-101C-8865-006AF8DCC3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647B0F-ED68-5E54-8065-051CE1670E6A}"/>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3FFFDFDF-F25C-F8BA-85BB-5BEA0DE6BF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745FE-DDA3-4E08-D931-C362F88CAD36}"/>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6755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1B45-540D-13A2-4B1C-14CB24F959A1}"/>
              </a:ext>
            </a:extLst>
          </p:cNvPr>
          <p:cNvSpPr>
            <a:spLocks noGrp="1"/>
          </p:cNvSpPr>
          <p:nvPr>
            <p:ph type="title"/>
          </p:nvPr>
        </p:nvSpPr>
        <p:spPr/>
        <p:txBody>
          <a:bodyPr>
            <a:normAutofit/>
          </a:bodyPr>
          <a:lstStyle>
            <a:lvl1pPr>
              <a:defRPr sz="300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C60EBE20-828B-D2CA-6326-EC11407A3962}"/>
              </a:ext>
            </a:extLst>
          </p:cNvPr>
          <p:cNvSpPr>
            <a:spLocks noGrp="1"/>
          </p:cNvSpPr>
          <p:nvPr>
            <p:ph idx="1"/>
          </p:nvPr>
        </p:nvSpPr>
        <p:spPr/>
        <p:txBody>
          <a:bodyPr/>
          <a:lstStyle>
            <a:lvl1pPr>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6F3DA8-1F4D-D287-4609-1FBEF49CBF52}"/>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D54C1523-AD2B-A511-82FC-DACF8994E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2D293-E2FD-910B-1D72-C1AB0073C7C6}"/>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192244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0FD8B-FEA2-86C6-3DFC-648A810BFC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6CC02F-01A0-3CCB-5C29-9C3EA0F3FA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8C67CF-7C78-2C25-76F6-69200EB66969}"/>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254C7DFE-CD68-3E43-8720-2F84AF9657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6032-5C36-F335-1561-787F48C80191}"/>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2408140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6D7E-E365-A05F-31D8-8D563236B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7D50CA-C7C5-2266-53CA-11A8502038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DC194C-0AE7-1E86-3052-740CAF097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ADEB93-4947-31E5-24E3-1CE4E031307C}"/>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6" name="Footer Placeholder 5">
            <a:extLst>
              <a:ext uri="{FF2B5EF4-FFF2-40B4-BE49-F238E27FC236}">
                <a16:creationId xmlns:a16="http://schemas.microsoft.com/office/drawing/2014/main" id="{752BB513-978C-4635-441E-F40EA156A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A6DA23-52A8-A046-0A55-0E14C0A1CE04}"/>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1920453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8C03-8CD3-8DA7-0635-4788548A8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817E40-265A-2FDA-A017-2D3452CC1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A83B20-15CB-A852-CDF0-E775489282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3845EC-F6F6-CC4A-520E-0125753B6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D02367-D42B-45BC-ED4D-2366DF206F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19B7BE-88A4-9F3E-7CD5-D821FF621543}"/>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8" name="Footer Placeholder 7">
            <a:extLst>
              <a:ext uri="{FF2B5EF4-FFF2-40B4-BE49-F238E27FC236}">
                <a16:creationId xmlns:a16="http://schemas.microsoft.com/office/drawing/2014/main" id="{8A2906CF-19D5-648F-59F0-222E92B4D9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BFFE5-DC23-B318-A6D7-F2B07CE20CCF}"/>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341423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2424-2E25-52A0-EF0E-07B91AF47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8F86A-84E4-ECA5-BA0E-80CD605943FD}"/>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4" name="Footer Placeholder 3">
            <a:extLst>
              <a:ext uri="{FF2B5EF4-FFF2-40B4-BE49-F238E27FC236}">
                <a16:creationId xmlns:a16="http://schemas.microsoft.com/office/drawing/2014/main" id="{E55C787D-4A03-1CB7-DABE-440BB222C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33B8B3-B3E8-99FD-18B1-1941E0C4507C}"/>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400612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A069FF-1C77-77DE-8CEE-E0989A2607CE}"/>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3" name="Footer Placeholder 2">
            <a:extLst>
              <a:ext uri="{FF2B5EF4-FFF2-40B4-BE49-F238E27FC236}">
                <a16:creationId xmlns:a16="http://schemas.microsoft.com/office/drawing/2014/main" id="{A4024A5C-F0B5-55C7-6994-66A0F7CAF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D1970D-EFBC-DF93-29BD-AD7B52CF39BF}"/>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676210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6F770-929A-DF7F-EE0B-F0B3A3372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AAB487-C71B-2C8B-BD7B-336D9A8BD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4CDD98-BD96-7470-B508-FCD2EB6CB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71C20-DA7C-9E77-67C0-A1CCE1A613D9}"/>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6" name="Footer Placeholder 5">
            <a:extLst>
              <a:ext uri="{FF2B5EF4-FFF2-40B4-BE49-F238E27FC236}">
                <a16:creationId xmlns:a16="http://schemas.microsoft.com/office/drawing/2014/main" id="{11BF7772-937D-4908-F0CF-036AC371C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C5D23-CDF8-91CF-7FC1-8FFECC32E415}"/>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2676964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587F-0ECC-0235-8222-5D1841C312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93E1FC-F404-5AFD-F818-A32D13D2C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76296D-7F6E-1157-9286-3EED958CAD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74293D-9670-D318-37D9-791B7E61F79D}"/>
              </a:ext>
            </a:extLst>
          </p:cNvPr>
          <p:cNvSpPr>
            <a:spLocks noGrp="1"/>
          </p:cNvSpPr>
          <p:nvPr>
            <p:ph type="dt" sz="half" idx="10"/>
          </p:nvPr>
        </p:nvSpPr>
        <p:spPr/>
        <p:txBody>
          <a:bodyPr/>
          <a:lstStyle/>
          <a:p>
            <a:fld id="{F4DBED06-A2AF-914C-BF7C-2B8466284591}" type="datetimeFigureOut">
              <a:rPr lang="en-US" smtClean="0"/>
              <a:t>1/9/2026</a:t>
            </a:fld>
            <a:endParaRPr lang="en-US"/>
          </a:p>
        </p:txBody>
      </p:sp>
      <p:sp>
        <p:nvSpPr>
          <p:cNvPr id="6" name="Footer Placeholder 5">
            <a:extLst>
              <a:ext uri="{FF2B5EF4-FFF2-40B4-BE49-F238E27FC236}">
                <a16:creationId xmlns:a16="http://schemas.microsoft.com/office/drawing/2014/main" id="{189F399B-E95A-A515-1795-736D6224A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82BF9-F5F5-9FCE-4695-901996EAFB0D}"/>
              </a:ext>
            </a:extLst>
          </p:cNvPr>
          <p:cNvSpPr>
            <a:spLocks noGrp="1"/>
          </p:cNvSpPr>
          <p:nvPr>
            <p:ph type="sldNum" sz="quarter" idx="12"/>
          </p:nvPr>
        </p:nvSpPr>
        <p:spPr/>
        <p:txBody>
          <a:bodyPr/>
          <a:lstStyle/>
          <a:p>
            <a:fld id="{2A7A6453-854D-824F-83A9-D761080EBBDE}" type="slidenum">
              <a:rPr lang="en-US" smtClean="0"/>
              <a:t>‹#›</a:t>
            </a:fld>
            <a:endParaRPr lang="en-US"/>
          </a:p>
        </p:txBody>
      </p:sp>
    </p:spTree>
    <p:extLst>
      <p:ext uri="{BB962C8B-B14F-4D97-AF65-F5344CB8AC3E}">
        <p14:creationId xmlns:p14="http://schemas.microsoft.com/office/powerpoint/2010/main" val="813129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16E95-7015-AD71-5A92-D2FA365BD0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AFF254-9629-72E2-82A5-6565F4683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6B28E-ADCD-8EAB-4FFA-08D275E71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DBED06-A2AF-914C-BF7C-2B8466284591}" type="datetimeFigureOut">
              <a:rPr lang="en-US" smtClean="0"/>
              <a:t>1/9/2026</a:t>
            </a:fld>
            <a:endParaRPr lang="en-US"/>
          </a:p>
        </p:txBody>
      </p:sp>
      <p:sp>
        <p:nvSpPr>
          <p:cNvPr id="5" name="Footer Placeholder 4">
            <a:extLst>
              <a:ext uri="{FF2B5EF4-FFF2-40B4-BE49-F238E27FC236}">
                <a16:creationId xmlns:a16="http://schemas.microsoft.com/office/drawing/2014/main" id="{30C3C8B4-C3B4-83EE-71AA-C1B759EDD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5240E1-2ECF-2082-0341-BBAE44FA03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7A6453-854D-824F-83A9-D761080EBBDE}" type="slidenum">
              <a:rPr lang="en-US" smtClean="0"/>
              <a:t>‹#›</a:t>
            </a:fld>
            <a:endParaRPr lang="en-US"/>
          </a:p>
        </p:txBody>
      </p:sp>
    </p:spTree>
    <p:extLst>
      <p:ext uri="{BB962C8B-B14F-4D97-AF65-F5344CB8AC3E}">
        <p14:creationId xmlns:p14="http://schemas.microsoft.com/office/powerpoint/2010/main" val="3050250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21.png"/><Relationship Id="rId21" Type="http://schemas.openxmlformats.org/officeDocument/2006/relationships/image" Target="../media/image12.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25.png"/><Relationship Id="rId50" Type="http://schemas.openxmlformats.org/officeDocument/2006/relationships/customXml" Target="../ink/ink22.xml"/><Relationship Id="rId55" Type="http://schemas.openxmlformats.org/officeDocument/2006/relationships/image" Target="../media/image29.png"/><Relationship Id="rId2" Type="http://schemas.openxmlformats.org/officeDocument/2006/relationships/image" Target="../media/image1.png"/><Relationship Id="rId16" Type="http://schemas.openxmlformats.org/officeDocument/2006/relationships/customXml" Target="../ink/ink5.xml"/><Relationship Id="rId29" Type="http://schemas.openxmlformats.org/officeDocument/2006/relationships/image" Target="../media/image16.png"/><Relationship Id="rId11" Type="http://schemas.openxmlformats.org/officeDocument/2006/relationships/image" Target="../media/image7.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20.png"/><Relationship Id="rId40" Type="http://schemas.openxmlformats.org/officeDocument/2006/relationships/customXml" Target="../ink/ink17.xml"/><Relationship Id="rId45" Type="http://schemas.openxmlformats.org/officeDocument/2006/relationships/image" Target="../media/image24.png"/><Relationship Id="rId53" Type="http://schemas.openxmlformats.org/officeDocument/2006/relationships/image" Target="../media/image28.png"/><Relationship Id="rId15" Type="http://schemas.openxmlformats.org/officeDocument/2006/relationships/image" Target="../media/image9.png"/><Relationship Id="rId23" Type="http://schemas.openxmlformats.org/officeDocument/2006/relationships/image" Target="../media/image13.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26.png"/><Relationship Id="rId10" Type="http://schemas.openxmlformats.org/officeDocument/2006/relationships/customXml" Target="../ink/ink2.xml"/><Relationship Id="rId19" Type="http://schemas.openxmlformats.org/officeDocument/2006/relationships/image" Target="../media/image11.png"/><Relationship Id="rId31" Type="http://schemas.openxmlformats.org/officeDocument/2006/relationships/image" Target="../media/image17.png"/><Relationship Id="rId44" Type="http://schemas.openxmlformats.org/officeDocument/2006/relationships/customXml" Target="../ink/ink19.xml"/><Relationship Id="rId52" Type="http://schemas.openxmlformats.org/officeDocument/2006/relationships/customXml" Target="../ink/ink23.xml"/><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15.png"/><Relationship Id="rId30" Type="http://schemas.openxmlformats.org/officeDocument/2006/relationships/customXml" Target="../ink/ink12.xml"/><Relationship Id="rId35" Type="http://schemas.openxmlformats.org/officeDocument/2006/relationships/image" Target="../media/image19.png"/><Relationship Id="rId43" Type="http://schemas.openxmlformats.org/officeDocument/2006/relationships/image" Target="../media/image23.png"/><Relationship Id="rId48" Type="http://schemas.openxmlformats.org/officeDocument/2006/relationships/customXml" Target="../ink/ink21.xml"/><Relationship Id="rId56" Type="http://schemas.openxmlformats.org/officeDocument/2006/relationships/customXml" Target="../ink/ink25.xml"/><Relationship Id="rId51" Type="http://schemas.openxmlformats.org/officeDocument/2006/relationships/image" Target="../media/image27.png"/><Relationship Id="rId3" Type="http://schemas.openxmlformats.org/officeDocument/2006/relationships/image" Target="../media/image2.png"/><Relationship Id="rId12" Type="http://schemas.openxmlformats.org/officeDocument/2006/relationships/customXml" Target="../ink/ink3.xml"/><Relationship Id="rId17" Type="http://schemas.openxmlformats.org/officeDocument/2006/relationships/image" Target="../media/image10.png"/><Relationship Id="rId25" Type="http://schemas.openxmlformats.org/officeDocument/2006/relationships/image" Target="../media/image14.png"/><Relationship Id="rId33" Type="http://schemas.openxmlformats.org/officeDocument/2006/relationships/image" Target="../media/image18.png"/><Relationship Id="rId38" Type="http://schemas.openxmlformats.org/officeDocument/2006/relationships/customXml" Target="../ink/ink16.xml"/><Relationship Id="rId46" Type="http://schemas.openxmlformats.org/officeDocument/2006/relationships/customXml" Target="../ink/ink20.xml"/><Relationship Id="rId20" Type="http://schemas.openxmlformats.org/officeDocument/2006/relationships/customXml" Target="../ink/ink7.xml"/><Relationship Id="rId41" Type="http://schemas.openxmlformats.org/officeDocument/2006/relationships/image" Target="../media/image22.png"/><Relationship Id="rId54" Type="http://schemas.openxmlformats.org/officeDocument/2006/relationships/customXml" Target="../ink/ink2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0D0097-C16D-1925-5BC2-186DB1FE33C3}"/>
              </a:ext>
            </a:extLst>
          </p:cNvPr>
          <p:cNvSpPr>
            <a:spLocks noGrp="1"/>
          </p:cNvSpPr>
          <p:nvPr>
            <p:ph idx="1"/>
          </p:nvPr>
        </p:nvSpPr>
        <p:spPr>
          <a:xfrm>
            <a:off x="347851" y="2442883"/>
            <a:ext cx="11414235" cy="3308256"/>
          </a:xfrm>
        </p:spPr>
        <p:txBody>
          <a:bodyPr>
            <a:normAutofit/>
          </a:bodyPr>
          <a:lstStyle/>
          <a:p>
            <a:r>
              <a:rPr lang="en-US" dirty="0"/>
              <a:t>Case study 1: Individual CRISPR-knockout</a:t>
            </a:r>
          </a:p>
          <a:p>
            <a:pPr lvl="1"/>
            <a:r>
              <a:rPr lang="en-US" dirty="0"/>
              <a:t>How to scale to CRISPR screens</a:t>
            </a:r>
          </a:p>
          <a:p>
            <a:r>
              <a:rPr lang="en-US" dirty="0"/>
              <a:t>Case study 2: Base editing</a:t>
            </a:r>
          </a:p>
          <a:p>
            <a:pPr lvl="1"/>
            <a:r>
              <a:rPr lang="en-US" dirty="0"/>
              <a:t>Emerging tools for base editing screen design</a:t>
            </a:r>
          </a:p>
          <a:p>
            <a:r>
              <a:rPr lang="en-US" dirty="0"/>
              <a:t>Case study 3: Prime editing</a:t>
            </a:r>
          </a:p>
          <a:p>
            <a:pPr lvl="1"/>
            <a:r>
              <a:rPr lang="en-US" dirty="0"/>
              <a:t>The first tool for prime editing screen design </a:t>
            </a:r>
          </a:p>
          <a:p>
            <a:pPr marL="0" indent="0">
              <a:buNone/>
            </a:pPr>
            <a:endParaRPr lang="en-US" dirty="0"/>
          </a:p>
        </p:txBody>
      </p:sp>
      <p:sp>
        <p:nvSpPr>
          <p:cNvPr id="5" name="TextBox 4">
            <a:extLst>
              <a:ext uri="{FF2B5EF4-FFF2-40B4-BE49-F238E27FC236}">
                <a16:creationId xmlns:a16="http://schemas.microsoft.com/office/drawing/2014/main" id="{851F700C-EEC0-0FBD-4970-3210E143A54F}"/>
              </a:ext>
            </a:extLst>
          </p:cNvPr>
          <p:cNvSpPr txBox="1"/>
          <p:nvPr/>
        </p:nvSpPr>
        <p:spPr>
          <a:xfrm>
            <a:off x="797859" y="914400"/>
            <a:ext cx="8794395" cy="707886"/>
          </a:xfrm>
          <a:prstGeom prst="rect">
            <a:avLst/>
          </a:prstGeom>
          <a:noFill/>
        </p:spPr>
        <p:txBody>
          <a:bodyPr wrap="none" rtlCol="0">
            <a:spAutoFit/>
          </a:bodyPr>
          <a:lstStyle/>
          <a:p>
            <a:r>
              <a:rPr lang="en-US" sz="4000" dirty="0"/>
              <a:t>Practical guide to using CRISPR tools</a:t>
            </a:r>
          </a:p>
        </p:txBody>
      </p:sp>
    </p:spTree>
    <p:extLst>
      <p:ext uri="{BB962C8B-B14F-4D97-AF65-F5344CB8AC3E}">
        <p14:creationId xmlns:p14="http://schemas.microsoft.com/office/powerpoint/2010/main" val="2312328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6F2BA-893F-3CA2-E9E3-091E530351D9}"/>
              </a:ext>
            </a:extLst>
          </p:cNvPr>
          <p:cNvPicPr>
            <a:picLocks noChangeAspect="1"/>
          </p:cNvPicPr>
          <p:nvPr/>
        </p:nvPicPr>
        <p:blipFill>
          <a:blip r:embed="rId2"/>
          <a:stretch>
            <a:fillRect/>
          </a:stretch>
        </p:blipFill>
        <p:spPr>
          <a:xfrm>
            <a:off x="-237978" y="1047949"/>
            <a:ext cx="12192000" cy="5777809"/>
          </a:xfrm>
          <a:prstGeom prst="rect">
            <a:avLst/>
          </a:prstGeom>
        </p:spPr>
      </p:pic>
      <p:sp>
        <p:nvSpPr>
          <p:cNvPr id="4" name="Title 1">
            <a:extLst>
              <a:ext uri="{FF2B5EF4-FFF2-40B4-BE49-F238E27FC236}">
                <a16:creationId xmlns:a16="http://schemas.microsoft.com/office/drawing/2014/main" id="{6650068D-8658-2967-38F3-48F1236ED1EB}"/>
              </a:ext>
            </a:extLst>
          </p:cNvPr>
          <p:cNvSpPr txBox="1">
            <a:spLocks/>
          </p:cNvSpPr>
          <p:nvPr/>
        </p:nvSpPr>
        <p:spPr>
          <a:xfrm>
            <a:off x="452610" y="213604"/>
            <a:ext cx="10515600" cy="934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sgRNA design demo</a:t>
            </a:r>
          </a:p>
        </p:txBody>
      </p:sp>
      <p:sp>
        <p:nvSpPr>
          <p:cNvPr id="5" name="TextBox 4">
            <a:extLst>
              <a:ext uri="{FF2B5EF4-FFF2-40B4-BE49-F238E27FC236}">
                <a16:creationId xmlns:a16="http://schemas.microsoft.com/office/drawing/2014/main" id="{34E95A54-AF51-EA78-290E-4A7EA7768549}"/>
              </a:ext>
            </a:extLst>
          </p:cNvPr>
          <p:cNvSpPr txBox="1"/>
          <p:nvPr/>
        </p:nvSpPr>
        <p:spPr>
          <a:xfrm>
            <a:off x="5749288" y="678617"/>
            <a:ext cx="6096896" cy="369332"/>
          </a:xfrm>
          <a:prstGeom prst="rect">
            <a:avLst/>
          </a:prstGeom>
          <a:noFill/>
        </p:spPr>
        <p:txBody>
          <a:bodyPr wrap="square">
            <a:spAutoFit/>
          </a:bodyPr>
          <a:lstStyle/>
          <a:p>
            <a:r>
              <a:rPr lang="en-US" dirty="0"/>
              <a:t>https://indelphi.giffordlab.mit.edu/</a:t>
            </a:r>
          </a:p>
        </p:txBody>
      </p:sp>
      <p:pic>
        <p:nvPicPr>
          <p:cNvPr id="6" name="Picture 5">
            <a:extLst>
              <a:ext uri="{FF2B5EF4-FFF2-40B4-BE49-F238E27FC236}">
                <a16:creationId xmlns:a16="http://schemas.microsoft.com/office/drawing/2014/main" id="{4F74AFD9-674F-F320-FEAE-6A9EAE1D1121}"/>
              </a:ext>
            </a:extLst>
          </p:cNvPr>
          <p:cNvPicPr>
            <a:picLocks noChangeAspect="1"/>
          </p:cNvPicPr>
          <p:nvPr/>
        </p:nvPicPr>
        <p:blipFill>
          <a:blip r:embed="rId3"/>
          <a:stretch>
            <a:fillRect/>
          </a:stretch>
        </p:blipFill>
        <p:spPr>
          <a:xfrm>
            <a:off x="5561702" y="31357"/>
            <a:ext cx="4489525" cy="649679"/>
          </a:xfrm>
          <a:prstGeom prst="rect">
            <a:avLst/>
          </a:prstGeom>
        </p:spPr>
      </p:pic>
    </p:spTree>
    <p:extLst>
      <p:ext uri="{BB962C8B-B14F-4D97-AF65-F5344CB8AC3E}">
        <p14:creationId xmlns:p14="http://schemas.microsoft.com/office/powerpoint/2010/main" val="2154235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3626A-A428-1268-1B2F-F494E3F4EADE}"/>
              </a:ext>
            </a:extLst>
          </p:cNvPr>
          <p:cNvPicPr>
            <a:picLocks noChangeAspect="1"/>
          </p:cNvPicPr>
          <p:nvPr/>
        </p:nvPicPr>
        <p:blipFill>
          <a:blip r:embed="rId2"/>
          <a:srcRect b="4143"/>
          <a:stretch>
            <a:fillRect/>
          </a:stretch>
        </p:blipFill>
        <p:spPr>
          <a:xfrm>
            <a:off x="1223790" y="863283"/>
            <a:ext cx="9144000" cy="2490348"/>
          </a:xfrm>
          <a:prstGeom prst="rect">
            <a:avLst/>
          </a:prstGeom>
        </p:spPr>
      </p:pic>
      <p:pic>
        <p:nvPicPr>
          <p:cNvPr id="5" name="Picture 4">
            <a:extLst>
              <a:ext uri="{FF2B5EF4-FFF2-40B4-BE49-F238E27FC236}">
                <a16:creationId xmlns:a16="http://schemas.microsoft.com/office/drawing/2014/main" id="{74FFC9B0-044B-D258-AB1D-348B531614AF}"/>
              </a:ext>
            </a:extLst>
          </p:cNvPr>
          <p:cNvPicPr>
            <a:picLocks noChangeAspect="1"/>
          </p:cNvPicPr>
          <p:nvPr/>
        </p:nvPicPr>
        <p:blipFill>
          <a:blip r:embed="rId3"/>
          <a:stretch>
            <a:fillRect/>
          </a:stretch>
        </p:blipFill>
        <p:spPr>
          <a:xfrm>
            <a:off x="1223790" y="3353631"/>
            <a:ext cx="9144000" cy="2314810"/>
          </a:xfrm>
          <a:prstGeom prst="rect">
            <a:avLst/>
          </a:prstGeom>
        </p:spPr>
      </p:pic>
      <p:sp>
        <p:nvSpPr>
          <p:cNvPr id="6" name="Title 1">
            <a:extLst>
              <a:ext uri="{FF2B5EF4-FFF2-40B4-BE49-F238E27FC236}">
                <a16:creationId xmlns:a16="http://schemas.microsoft.com/office/drawing/2014/main" id="{D2722176-6556-7626-C409-0C789B96D840}"/>
              </a:ext>
            </a:extLst>
          </p:cNvPr>
          <p:cNvSpPr txBox="1">
            <a:spLocks/>
          </p:cNvSpPr>
          <p:nvPr/>
        </p:nvSpPr>
        <p:spPr>
          <a:xfrm>
            <a:off x="452610" y="213604"/>
            <a:ext cx="10515600" cy="934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sgRNA design demo</a:t>
            </a:r>
          </a:p>
        </p:txBody>
      </p:sp>
      <p:pic>
        <p:nvPicPr>
          <p:cNvPr id="7" name="Picture 6">
            <a:extLst>
              <a:ext uri="{FF2B5EF4-FFF2-40B4-BE49-F238E27FC236}">
                <a16:creationId xmlns:a16="http://schemas.microsoft.com/office/drawing/2014/main" id="{786B6012-BBC1-4F95-A0FE-BF4E768B50E0}"/>
              </a:ext>
            </a:extLst>
          </p:cNvPr>
          <p:cNvPicPr>
            <a:picLocks noChangeAspect="1"/>
          </p:cNvPicPr>
          <p:nvPr/>
        </p:nvPicPr>
        <p:blipFill>
          <a:blip r:embed="rId4"/>
          <a:stretch>
            <a:fillRect/>
          </a:stretch>
        </p:blipFill>
        <p:spPr>
          <a:xfrm>
            <a:off x="5561702" y="31357"/>
            <a:ext cx="4489525" cy="649679"/>
          </a:xfrm>
          <a:prstGeom prst="rect">
            <a:avLst/>
          </a:prstGeom>
        </p:spPr>
      </p:pic>
      <p:sp>
        <p:nvSpPr>
          <p:cNvPr id="8" name="TextBox 7">
            <a:extLst>
              <a:ext uri="{FF2B5EF4-FFF2-40B4-BE49-F238E27FC236}">
                <a16:creationId xmlns:a16="http://schemas.microsoft.com/office/drawing/2014/main" id="{16C5643B-8DF4-55FD-4613-6F0C189E41A6}"/>
              </a:ext>
            </a:extLst>
          </p:cNvPr>
          <p:cNvSpPr txBox="1"/>
          <p:nvPr/>
        </p:nvSpPr>
        <p:spPr>
          <a:xfrm>
            <a:off x="115324" y="5937738"/>
            <a:ext cx="11961351" cy="646331"/>
          </a:xfrm>
          <a:prstGeom prst="rect">
            <a:avLst/>
          </a:prstGeom>
          <a:noFill/>
        </p:spPr>
        <p:txBody>
          <a:bodyPr wrap="none" rtlCol="0">
            <a:spAutoFit/>
          </a:bodyPr>
          <a:lstStyle/>
          <a:p>
            <a:r>
              <a:rPr lang="en-US" b="1" dirty="0"/>
              <a:t>Conclusion:</a:t>
            </a:r>
          </a:p>
          <a:p>
            <a:r>
              <a:rPr lang="en-US" b="1" dirty="0"/>
              <a:t>It is probably safest to choose a different PCSK9-targeting gRNA with higher predicted frameshift frequency</a:t>
            </a:r>
          </a:p>
        </p:txBody>
      </p:sp>
    </p:spTree>
    <p:extLst>
      <p:ext uri="{BB962C8B-B14F-4D97-AF65-F5344CB8AC3E}">
        <p14:creationId xmlns:p14="http://schemas.microsoft.com/office/powerpoint/2010/main" val="394396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B1A96A-51E2-74F8-3F3F-50DC7F777D24}"/>
              </a:ext>
            </a:extLst>
          </p:cNvPr>
          <p:cNvPicPr>
            <a:picLocks noChangeAspect="1"/>
          </p:cNvPicPr>
          <p:nvPr/>
        </p:nvPicPr>
        <p:blipFill>
          <a:blip r:embed="rId2"/>
          <a:srcRect l="20250" t="15638"/>
          <a:stretch>
            <a:fillRect/>
          </a:stretch>
        </p:blipFill>
        <p:spPr>
          <a:xfrm>
            <a:off x="5513294" y="2742957"/>
            <a:ext cx="6678706" cy="3738526"/>
          </a:xfrm>
          <a:prstGeom prst="rect">
            <a:avLst/>
          </a:prstGeom>
        </p:spPr>
      </p:pic>
      <p:sp>
        <p:nvSpPr>
          <p:cNvPr id="4" name="Title 1">
            <a:extLst>
              <a:ext uri="{FF2B5EF4-FFF2-40B4-BE49-F238E27FC236}">
                <a16:creationId xmlns:a16="http://schemas.microsoft.com/office/drawing/2014/main" id="{CE70DB01-F14A-B5F4-85E3-1DC5650C24FB}"/>
              </a:ext>
            </a:extLst>
          </p:cNvPr>
          <p:cNvSpPr txBox="1">
            <a:spLocks/>
          </p:cNvSpPr>
          <p:nvPr/>
        </p:nvSpPr>
        <p:spPr>
          <a:xfrm>
            <a:off x="452610" y="213604"/>
            <a:ext cx="10515600" cy="934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Scaling up to genome-wide CRISPR-knockout screening</a:t>
            </a:r>
          </a:p>
        </p:txBody>
      </p:sp>
      <p:sp>
        <p:nvSpPr>
          <p:cNvPr id="5" name="TextBox 4">
            <a:extLst>
              <a:ext uri="{FF2B5EF4-FFF2-40B4-BE49-F238E27FC236}">
                <a16:creationId xmlns:a16="http://schemas.microsoft.com/office/drawing/2014/main" id="{7F47B97E-4822-96C0-08F0-35EAFF1A35E2}"/>
              </a:ext>
            </a:extLst>
          </p:cNvPr>
          <p:cNvSpPr txBox="1"/>
          <p:nvPr/>
        </p:nvSpPr>
        <p:spPr>
          <a:xfrm>
            <a:off x="50984" y="900194"/>
            <a:ext cx="1205234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Luckily, there have been many efforts to incorporate best practices in the design of genome-wide CRISPR-KO libraries</a:t>
            </a:r>
          </a:p>
          <a:p>
            <a:pPr marL="285750" indent="-285750">
              <a:buFont typeface="Arial" panose="020B0604020202020204" pitchFamily="34" charset="0"/>
              <a:buChar char="•"/>
            </a:pPr>
            <a:r>
              <a:rPr lang="en-US" sz="2400" dirty="0"/>
              <a:t>Probably best to draw from one of these:</a:t>
            </a:r>
          </a:p>
          <a:p>
            <a:pPr marL="742950" lvl="1" indent="-285750">
              <a:buFont typeface="Arial" panose="020B0604020202020204" pitchFamily="34" charset="0"/>
              <a:buChar char="•"/>
            </a:pPr>
            <a:r>
              <a:rPr lang="en-US" sz="2400" dirty="0"/>
              <a:t>PINCER (see citation below)</a:t>
            </a:r>
          </a:p>
          <a:p>
            <a:pPr marL="742950" lvl="1" indent="-285750">
              <a:buFont typeface="Arial" panose="020B0604020202020204" pitchFamily="34" charset="0"/>
              <a:buChar char="•"/>
            </a:pPr>
            <a:r>
              <a:rPr lang="en-US" sz="2400" dirty="0"/>
              <a:t>MinLibCas9 from https://doi.org/10.1186/s13059-021-02268-4</a:t>
            </a:r>
          </a:p>
        </p:txBody>
      </p:sp>
      <p:pic>
        <p:nvPicPr>
          <p:cNvPr id="6" name="Picture 5">
            <a:extLst>
              <a:ext uri="{FF2B5EF4-FFF2-40B4-BE49-F238E27FC236}">
                <a16:creationId xmlns:a16="http://schemas.microsoft.com/office/drawing/2014/main" id="{74853385-5438-0E6D-3DBD-1E832D1E93F2}"/>
              </a:ext>
            </a:extLst>
          </p:cNvPr>
          <p:cNvPicPr>
            <a:picLocks noChangeAspect="1"/>
          </p:cNvPicPr>
          <p:nvPr/>
        </p:nvPicPr>
        <p:blipFill>
          <a:blip r:embed="rId2"/>
          <a:srcRect t="-981" r="49634" b="91936"/>
          <a:stretch>
            <a:fillRect/>
          </a:stretch>
        </p:blipFill>
        <p:spPr>
          <a:xfrm>
            <a:off x="7607243" y="6414786"/>
            <a:ext cx="4584757" cy="435684"/>
          </a:xfrm>
          <a:prstGeom prst="rect">
            <a:avLst/>
          </a:prstGeom>
        </p:spPr>
      </p:pic>
    </p:spTree>
    <p:extLst>
      <p:ext uri="{BB962C8B-B14F-4D97-AF65-F5344CB8AC3E}">
        <p14:creationId xmlns:p14="http://schemas.microsoft.com/office/powerpoint/2010/main" val="1157038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9F99-6404-143B-7134-469CC0710FCB}"/>
              </a:ext>
            </a:extLst>
          </p:cNvPr>
          <p:cNvSpPr>
            <a:spLocks noGrp="1"/>
          </p:cNvSpPr>
          <p:nvPr>
            <p:ph type="title"/>
          </p:nvPr>
        </p:nvSpPr>
        <p:spPr>
          <a:xfrm>
            <a:off x="208877" y="-8231"/>
            <a:ext cx="10515600" cy="1325563"/>
          </a:xfrm>
        </p:spPr>
        <p:txBody>
          <a:bodyPr/>
          <a:lstStyle/>
          <a:p>
            <a:r>
              <a:rPr lang="en-US" dirty="0"/>
              <a:t>Case study 2: Base editing</a:t>
            </a:r>
          </a:p>
        </p:txBody>
      </p:sp>
      <p:sp>
        <p:nvSpPr>
          <p:cNvPr id="7" name="TextBox 6">
            <a:extLst>
              <a:ext uri="{FF2B5EF4-FFF2-40B4-BE49-F238E27FC236}">
                <a16:creationId xmlns:a16="http://schemas.microsoft.com/office/drawing/2014/main" id="{3CAD4774-637C-5768-BEBD-6E29B3D2695D}"/>
              </a:ext>
            </a:extLst>
          </p:cNvPr>
          <p:cNvSpPr txBox="1"/>
          <p:nvPr/>
        </p:nvSpPr>
        <p:spPr>
          <a:xfrm>
            <a:off x="-311971" y="1803881"/>
            <a:ext cx="12192000" cy="400110"/>
          </a:xfrm>
          <a:prstGeom prst="rect">
            <a:avLst/>
          </a:prstGeom>
          <a:noFill/>
        </p:spPr>
        <p:txBody>
          <a:bodyPr wrap="square" rtlCol="0">
            <a:spAutoFit/>
          </a:bodyPr>
          <a:lstStyle/>
          <a:p>
            <a:pPr algn="ctr"/>
            <a:r>
              <a:rPr lang="en-US" sz="2000" b="1" dirty="0"/>
              <a:t>Single-nucleotide variants comprise the majority of pathogenic human mutations</a:t>
            </a:r>
          </a:p>
        </p:txBody>
      </p:sp>
      <p:grpSp>
        <p:nvGrpSpPr>
          <p:cNvPr id="8" name="Group 7">
            <a:extLst>
              <a:ext uri="{FF2B5EF4-FFF2-40B4-BE49-F238E27FC236}">
                <a16:creationId xmlns:a16="http://schemas.microsoft.com/office/drawing/2014/main" id="{8F568B1B-3C94-39D3-1D2B-BAFD22B4E601}"/>
              </a:ext>
            </a:extLst>
          </p:cNvPr>
          <p:cNvGrpSpPr>
            <a:grpSpLocks noChangeAspect="1"/>
          </p:cNvGrpSpPr>
          <p:nvPr/>
        </p:nvGrpSpPr>
        <p:grpSpPr>
          <a:xfrm>
            <a:off x="3528021" y="2316323"/>
            <a:ext cx="7020214" cy="4541677"/>
            <a:chOff x="2286000" y="670560"/>
            <a:chExt cx="5822991" cy="3767142"/>
          </a:xfrm>
        </p:grpSpPr>
        <p:pic>
          <p:nvPicPr>
            <p:cNvPr id="9" name="Picture 8">
              <a:extLst>
                <a:ext uri="{FF2B5EF4-FFF2-40B4-BE49-F238E27FC236}">
                  <a16:creationId xmlns:a16="http://schemas.microsoft.com/office/drawing/2014/main" id="{6D7A718F-5819-801B-8E1D-660B43EC2AE1}"/>
                </a:ext>
              </a:extLst>
            </p:cNvPr>
            <p:cNvPicPr>
              <a:picLocks noChangeAspect="1"/>
            </p:cNvPicPr>
            <p:nvPr/>
          </p:nvPicPr>
          <p:blipFill>
            <a:blip r:embed="rId2"/>
            <a:stretch>
              <a:fillRect/>
            </a:stretch>
          </p:blipFill>
          <p:spPr>
            <a:xfrm>
              <a:off x="2286000" y="670560"/>
              <a:ext cx="4833870" cy="3767142"/>
            </a:xfrm>
            <a:prstGeom prst="rect">
              <a:avLst/>
            </a:prstGeom>
          </p:spPr>
        </p:pic>
        <p:sp>
          <p:nvSpPr>
            <p:cNvPr id="10" name="TextBox 9">
              <a:extLst>
                <a:ext uri="{FF2B5EF4-FFF2-40B4-BE49-F238E27FC236}">
                  <a16:creationId xmlns:a16="http://schemas.microsoft.com/office/drawing/2014/main" id="{9450CEBC-B0CF-903C-B3CE-72B39A664424}"/>
                </a:ext>
              </a:extLst>
            </p:cNvPr>
            <p:cNvSpPr txBox="1"/>
            <p:nvPr/>
          </p:nvSpPr>
          <p:spPr>
            <a:xfrm>
              <a:off x="5221556" y="4074965"/>
              <a:ext cx="2887435" cy="362737"/>
            </a:xfrm>
            <a:prstGeom prst="rect">
              <a:avLst/>
            </a:prstGeom>
            <a:noFill/>
          </p:spPr>
          <p:txBody>
            <a:bodyPr wrap="square" rtlCol="0">
              <a:spAutoFit/>
            </a:bodyPr>
            <a:lstStyle/>
            <a:p>
              <a:r>
                <a:rPr lang="en-US" sz="1400" i="1" dirty="0"/>
                <a:t>Rees et al 2018 Nat Rev Genet</a:t>
              </a:r>
              <a:endParaRPr lang="en-US" sz="1400" i="1" dirty="0">
                <a:cs typeface="Arial" panose="020B0604020202020204" pitchFamily="34" charset="0"/>
              </a:endParaRPr>
            </a:p>
          </p:txBody>
        </p:sp>
      </p:grpSp>
    </p:spTree>
    <p:extLst>
      <p:ext uri="{BB962C8B-B14F-4D97-AF65-F5344CB8AC3E}">
        <p14:creationId xmlns:p14="http://schemas.microsoft.com/office/powerpoint/2010/main" val="4143190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BADC62-B80A-5BD5-BAF5-24DEC6D13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 r="22364" b="53080"/>
          <a:stretch/>
        </p:blipFill>
        <p:spPr bwMode="auto">
          <a:xfrm>
            <a:off x="2108465" y="731094"/>
            <a:ext cx="7605572" cy="30557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E443B0-2A4C-FF7F-1548-57FF791C1C4E}"/>
              </a:ext>
            </a:extLst>
          </p:cNvPr>
          <p:cNvSpPr txBox="1"/>
          <p:nvPr/>
        </p:nvSpPr>
        <p:spPr>
          <a:xfrm>
            <a:off x="8312727" y="6554962"/>
            <a:ext cx="5365001" cy="307777"/>
          </a:xfrm>
          <a:prstGeom prst="rect">
            <a:avLst/>
          </a:prstGeom>
          <a:noFill/>
        </p:spPr>
        <p:txBody>
          <a:bodyPr wrap="square" rtlCol="0">
            <a:spAutoFit/>
          </a:bodyPr>
          <a:lstStyle/>
          <a:p>
            <a:r>
              <a:rPr lang="en-US" sz="1400" i="1" dirty="0" err="1"/>
              <a:t>Komor</a:t>
            </a:r>
            <a:r>
              <a:rPr lang="en-US" sz="1400" i="1" dirty="0"/>
              <a:t> et al 2016, Nature, Crisprmedicinenews.com</a:t>
            </a:r>
            <a:endParaRPr lang="en-US" sz="1400" i="1" dirty="0">
              <a:cs typeface="Arial" panose="020B0604020202020204" pitchFamily="34" charset="0"/>
            </a:endParaRPr>
          </a:p>
        </p:txBody>
      </p:sp>
      <p:sp>
        <p:nvSpPr>
          <p:cNvPr id="3" name="TextBox 2">
            <a:extLst>
              <a:ext uri="{FF2B5EF4-FFF2-40B4-BE49-F238E27FC236}">
                <a16:creationId xmlns:a16="http://schemas.microsoft.com/office/drawing/2014/main" id="{E02D1E80-A228-E417-D5E3-C60A49BBF02A}"/>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editors harness cytosine deaminases</a:t>
            </a:r>
          </a:p>
        </p:txBody>
      </p:sp>
      <p:sp>
        <p:nvSpPr>
          <p:cNvPr id="4" name="TextBox 3">
            <a:extLst>
              <a:ext uri="{FF2B5EF4-FFF2-40B4-BE49-F238E27FC236}">
                <a16:creationId xmlns:a16="http://schemas.microsoft.com/office/drawing/2014/main" id="{2C83F636-DDEC-B6D7-DF82-F2EC751F34F2}"/>
              </a:ext>
            </a:extLst>
          </p:cNvPr>
          <p:cNvSpPr txBox="1"/>
          <p:nvPr/>
        </p:nvSpPr>
        <p:spPr>
          <a:xfrm>
            <a:off x="426720" y="4180344"/>
            <a:ext cx="11665527" cy="830997"/>
          </a:xfrm>
          <a:prstGeom prst="rect">
            <a:avLst/>
          </a:prstGeom>
          <a:noFill/>
        </p:spPr>
        <p:txBody>
          <a:bodyPr wrap="square" rtlCol="0">
            <a:spAutoFit/>
          </a:bodyPr>
          <a:lstStyle/>
          <a:p>
            <a:pPr algn="l"/>
            <a:r>
              <a:rPr lang="en-US" sz="2400" b="1" u="sng" dirty="0"/>
              <a:t>4 components of a cytosine base editor (CBE)</a:t>
            </a:r>
          </a:p>
          <a:p>
            <a:pPr marL="342900" indent="-342900" algn="l">
              <a:buFont typeface="Arial" panose="020B0604020202020204" pitchFamily="34" charset="0"/>
              <a:buChar char="•"/>
            </a:pPr>
            <a:r>
              <a:rPr lang="en-US" sz="2400" b="1" i="1" dirty="0"/>
              <a:t>gRNA</a:t>
            </a:r>
            <a:r>
              <a:rPr lang="en-US" sz="2400" dirty="0"/>
              <a:t> localizes Cas9</a:t>
            </a:r>
            <a:r>
              <a:rPr lang="en-US" sz="2400" baseline="30000" dirty="0"/>
              <a:t>D10A</a:t>
            </a:r>
            <a:r>
              <a:rPr lang="en-US" sz="2400" dirty="0"/>
              <a:t> </a:t>
            </a:r>
            <a:r>
              <a:rPr lang="en-US" sz="2400" dirty="0" err="1"/>
              <a:t>nickase</a:t>
            </a:r>
            <a:r>
              <a:rPr lang="en-US" sz="2400" dirty="0"/>
              <a:t> to target site, leading to R-loop formation</a:t>
            </a:r>
          </a:p>
        </p:txBody>
      </p:sp>
      <p:sp>
        <p:nvSpPr>
          <p:cNvPr id="5" name="Rectangle 4">
            <a:extLst>
              <a:ext uri="{FF2B5EF4-FFF2-40B4-BE49-F238E27FC236}">
                <a16:creationId xmlns:a16="http://schemas.microsoft.com/office/drawing/2014/main" id="{7CC97386-0637-937D-DD56-C9F82FF64637}"/>
              </a:ext>
            </a:extLst>
          </p:cNvPr>
          <p:cNvSpPr/>
          <p:nvPr/>
        </p:nvSpPr>
        <p:spPr>
          <a:xfrm>
            <a:off x="5692323" y="2008207"/>
            <a:ext cx="567160" cy="237281"/>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34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BADC62-B80A-5BD5-BAF5-24DEC6D13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 r="22364" b="53080"/>
          <a:stretch/>
        </p:blipFill>
        <p:spPr bwMode="auto">
          <a:xfrm>
            <a:off x="2108465" y="731094"/>
            <a:ext cx="7605572" cy="30557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E443B0-2A4C-FF7F-1548-57FF791C1C4E}"/>
              </a:ext>
            </a:extLst>
          </p:cNvPr>
          <p:cNvSpPr txBox="1"/>
          <p:nvPr/>
        </p:nvSpPr>
        <p:spPr>
          <a:xfrm>
            <a:off x="8312727" y="6554962"/>
            <a:ext cx="5365001" cy="307777"/>
          </a:xfrm>
          <a:prstGeom prst="rect">
            <a:avLst/>
          </a:prstGeom>
          <a:noFill/>
        </p:spPr>
        <p:txBody>
          <a:bodyPr wrap="square" rtlCol="0">
            <a:spAutoFit/>
          </a:bodyPr>
          <a:lstStyle/>
          <a:p>
            <a:r>
              <a:rPr lang="en-US" sz="1400" i="1" dirty="0" err="1"/>
              <a:t>Komor</a:t>
            </a:r>
            <a:r>
              <a:rPr lang="en-US" sz="1400" i="1" dirty="0"/>
              <a:t> et al 2016, Nature, Crisprmedicinenews.com</a:t>
            </a:r>
            <a:endParaRPr lang="en-US" sz="1400" i="1" dirty="0">
              <a:cs typeface="Arial" panose="020B0604020202020204" pitchFamily="34" charset="0"/>
            </a:endParaRPr>
          </a:p>
        </p:txBody>
      </p:sp>
      <p:sp>
        <p:nvSpPr>
          <p:cNvPr id="3" name="TextBox 2">
            <a:extLst>
              <a:ext uri="{FF2B5EF4-FFF2-40B4-BE49-F238E27FC236}">
                <a16:creationId xmlns:a16="http://schemas.microsoft.com/office/drawing/2014/main" id="{E02D1E80-A228-E417-D5E3-C60A49BBF02A}"/>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editors harness cytosine deaminases</a:t>
            </a:r>
          </a:p>
        </p:txBody>
      </p:sp>
      <p:sp>
        <p:nvSpPr>
          <p:cNvPr id="4" name="TextBox 3">
            <a:extLst>
              <a:ext uri="{FF2B5EF4-FFF2-40B4-BE49-F238E27FC236}">
                <a16:creationId xmlns:a16="http://schemas.microsoft.com/office/drawing/2014/main" id="{2C83F636-DDEC-B6D7-DF82-F2EC751F34F2}"/>
              </a:ext>
            </a:extLst>
          </p:cNvPr>
          <p:cNvSpPr txBox="1"/>
          <p:nvPr/>
        </p:nvSpPr>
        <p:spPr>
          <a:xfrm>
            <a:off x="426720" y="4180344"/>
            <a:ext cx="11665527" cy="1200329"/>
          </a:xfrm>
          <a:prstGeom prst="rect">
            <a:avLst/>
          </a:prstGeom>
          <a:noFill/>
        </p:spPr>
        <p:txBody>
          <a:bodyPr wrap="square" rtlCol="0">
            <a:spAutoFit/>
          </a:bodyPr>
          <a:lstStyle/>
          <a:p>
            <a:pPr algn="l"/>
            <a:r>
              <a:rPr lang="en-US" sz="2400" b="1" u="sng" dirty="0"/>
              <a:t>4 components of a cytosine base editor (CBE)</a:t>
            </a:r>
          </a:p>
          <a:p>
            <a:pPr marL="342900" indent="-342900" algn="l">
              <a:buFont typeface="Arial" panose="020B0604020202020204" pitchFamily="34" charset="0"/>
              <a:buChar char="•"/>
            </a:pPr>
            <a:r>
              <a:rPr lang="en-US" sz="2400" b="1" i="1" dirty="0"/>
              <a:t>gRNA</a:t>
            </a:r>
            <a:r>
              <a:rPr lang="en-US" sz="2400" dirty="0"/>
              <a:t> localizes Cas9</a:t>
            </a:r>
            <a:r>
              <a:rPr lang="en-US" sz="2400" baseline="30000" dirty="0"/>
              <a:t>D10A</a:t>
            </a:r>
            <a:r>
              <a:rPr lang="en-US" sz="2400" dirty="0"/>
              <a:t> </a:t>
            </a:r>
            <a:r>
              <a:rPr lang="en-US" sz="2400" dirty="0" err="1"/>
              <a:t>nickase</a:t>
            </a:r>
            <a:r>
              <a:rPr lang="en-US" sz="2400" dirty="0"/>
              <a:t> to target site, leading to R-loop formation</a:t>
            </a:r>
          </a:p>
          <a:p>
            <a:pPr marL="342900" indent="-342900" algn="l">
              <a:buFont typeface="Arial" panose="020B0604020202020204" pitchFamily="34" charset="0"/>
              <a:buChar char="•"/>
            </a:pPr>
            <a:r>
              <a:rPr lang="en-US" sz="2400" b="1" i="1" dirty="0"/>
              <a:t>APOBEC/AID family cytosine deaminase </a:t>
            </a:r>
            <a:r>
              <a:rPr lang="en-US" sz="2400" dirty="0"/>
              <a:t>catalyzes C</a:t>
            </a:r>
            <a:r>
              <a:rPr lang="en-US" sz="2400" dirty="0">
                <a:sym typeface="Wingdings" panose="05000000000000000000" pitchFamily="2" charset="2"/>
              </a:rPr>
              <a:t>U deamination on </a:t>
            </a:r>
            <a:r>
              <a:rPr lang="en-US" sz="2400" dirty="0"/>
              <a:t>opposing strand</a:t>
            </a:r>
          </a:p>
        </p:txBody>
      </p:sp>
      <p:sp>
        <p:nvSpPr>
          <p:cNvPr id="5" name="Rectangle 4">
            <a:extLst>
              <a:ext uri="{FF2B5EF4-FFF2-40B4-BE49-F238E27FC236}">
                <a16:creationId xmlns:a16="http://schemas.microsoft.com/office/drawing/2014/main" id="{19C4CD60-A897-16B1-0BF2-A03E7BF8C2B4}"/>
              </a:ext>
            </a:extLst>
          </p:cNvPr>
          <p:cNvSpPr/>
          <p:nvPr/>
        </p:nvSpPr>
        <p:spPr>
          <a:xfrm>
            <a:off x="2108465" y="3067291"/>
            <a:ext cx="964613" cy="456590"/>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28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BADC62-B80A-5BD5-BAF5-24DEC6D134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 r="22364" b="53080"/>
          <a:stretch/>
        </p:blipFill>
        <p:spPr bwMode="auto">
          <a:xfrm>
            <a:off x="2108465" y="731094"/>
            <a:ext cx="7605572" cy="30557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E443B0-2A4C-FF7F-1548-57FF791C1C4E}"/>
              </a:ext>
            </a:extLst>
          </p:cNvPr>
          <p:cNvSpPr txBox="1"/>
          <p:nvPr/>
        </p:nvSpPr>
        <p:spPr>
          <a:xfrm>
            <a:off x="8312727" y="6554962"/>
            <a:ext cx="5365001" cy="307777"/>
          </a:xfrm>
          <a:prstGeom prst="rect">
            <a:avLst/>
          </a:prstGeom>
          <a:noFill/>
        </p:spPr>
        <p:txBody>
          <a:bodyPr wrap="square" rtlCol="0">
            <a:spAutoFit/>
          </a:bodyPr>
          <a:lstStyle/>
          <a:p>
            <a:r>
              <a:rPr lang="en-US" sz="1400" i="1" dirty="0" err="1"/>
              <a:t>Komor</a:t>
            </a:r>
            <a:r>
              <a:rPr lang="en-US" sz="1400" i="1" dirty="0"/>
              <a:t> et al 2016, Nature, Crisprmedicinenews.com</a:t>
            </a:r>
            <a:endParaRPr lang="en-US" sz="1400" i="1" dirty="0">
              <a:cs typeface="Arial" panose="020B0604020202020204" pitchFamily="34" charset="0"/>
            </a:endParaRPr>
          </a:p>
        </p:txBody>
      </p:sp>
      <p:sp>
        <p:nvSpPr>
          <p:cNvPr id="3" name="TextBox 2">
            <a:extLst>
              <a:ext uri="{FF2B5EF4-FFF2-40B4-BE49-F238E27FC236}">
                <a16:creationId xmlns:a16="http://schemas.microsoft.com/office/drawing/2014/main" id="{E02D1E80-A228-E417-D5E3-C60A49BBF02A}"/>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editors harness cytosine deaminases</a:t>
            </a:r>
          </a:p>
        </p:txBody>
      </p:sp>
      <p:sp>
        <p:nvSpPr>
          <p:cNvPr id="4" name="TextBox 3">
            <a:extLst>
              <a:ext uri="{FF2B5EF4-FFF2-40B4-BE49-F238E27FC236}">
                <a16:creationId xmlns:a16="http://schemas.microsoft.com/office/drawing/2014/main" id="{2C83F636-DDEC-B6D7-DF82-F2EC751F34F2}"/>
              </a:ext>
            </a:extLst>
          </p:cNvPr>
          <p:cNvSpPr txBox="1"/>
          <p:nvPr/>
        </p:nvSpPr>
        <p:spPr>
          <a:xfrm>
            <a:off x="426720" y="4180344"/>
            <a:ext cx="11665527" cy="1569660"/>
          </a:xfrm>
          <a:prstGeom prst="rect">
            <a:avLst/>
          </a:prstGeom>
          <a:noFill/>
        </p:spPr>
        <p:txBody>
          <a:bodyPr wrap="square" rtlCol="0">
            <a:spAutoFit/>
          </a:bodyPr>
          <a:lstStyle/>
          <a:p>
            <a:pPr algn="l"/>
            <a:r>
              <a:rPr lang="en-US" sz="2400" b="1" u="sng" dirty="0"/>
              <a:t>4 components of a cytosine base editor (CBE)</a:t>
            </a:r>
          </a:p>
          <a:p>
            <a:pPr marL="342900" indent="-342900" algn="l">
              <a:buFont typeface="Arial" panose="020B0604020202020204" pitchFamily="34" charset="0"/>
              <a:buChar char="•"/>
            </a:pPr>
            <a:r>
              <a:rPr lang="en-US" sz="2400" b="1" i="1" dirty="0"/>
              <a:t>gRNA</a:t>
            </a:r>
            <a:r>
              <a:rPr lang="en-US" sz="2400" dirty="0"/>
              <a:t> localizes Cas9</a:t>
            </a:r>
            <a:r>
              <a:rPr lang="en-US" sz="2400" baseline="30000" dirty="0"/>
              <a:t>D10A</a:t>
            </a:r>
            <a:r>
              <a:rPr lang="en-US" sz="2400" dirty="0"/>
              <a:t> </a:t>
            </a:r>
            <a:r>
              <a:rPr lang="en-US" sz="2400" dirty="0" err="1"/>
              <a:t>nickase</a:t>
            </a:r>
            <a:r>
              <a:rPr lang="en-US" sz="2400" dirty="0"/>
              <a:t> to target site, leading to R-loop formation</a:t>
            </a:r>
          </a:p>
          <a:p>
            <a:pPr marL="342900" indent="-342900">
              <a:buFont typeface="Arial" panose="020B0604020202020204" pitchFamily="34" charset="0"/>
              <a:buChar char="•"/>
            </a:pPr>
            <a:r>
              <a:rPr lang="en-US" sz="2400" b="1" i="1" dirty="0"/>
              <a:t>APOBEC/AID family cytosine deaminase </a:t>
            </a:r>
            <a:r>
              <a:rPr lang="en-US" sz="2400" dirty="0"/>
              <a:t>catalyzes C</a:t>
            </a:r>
            <a:r>
              <a:rPr lang="en-US" sz="2400" dirty="0">
                <a:sym typeface="Wingdings" panose="05000000000000000000" pitchFamily="2" charset="2"/>
              </a:rPr>
              <a:t>U deamination on </a:t>
            </a:r>
            <a:r>
              <a:rPr lang="en-US" sz="2400" dirty="0"/>
              <a:t>opposing strand</a:t>
            </a:r>
          </a:p>
          <a:p>
            <a:pPr marL="342900" indent="-342900">
              <a:buFont typeface="Arial" panose="020B0604020202020204" pitchFamily="34" charset="0"/>
              <a:buChar char="•"/>
            </a:pPr>
            <a:r>
              <a:rPr lang="en-US" sz="2400" b="1" i="1" dirty="0"/>
              <a:t>Cas9</a:t>
            </a:r>
            <a:r>
              <a:rPr lang="en-US" sz="2400" b="1" i="1" baseline="30000" dirty="0"/>
              <a:t>D10A</a:t>
            </a:r>
            <a:r>
              <a:rPr lang="en-US" sz="2400" b="1" i="1" dirty="0"/>
              <a:t> </a:t>
            </a:r>
            <a:r>
              <a:rPr lang="en-US" sz="2400" b="1" i="1" dirty="0" err="1"/>
              <a:t>nickase</a:t>
            </a:r>
            <a:r>
              <a:rPr lang="en-US" sz="2400" dirty="0"/>
              <a:t> cuts the gRNA-bound strand to stimulate DNA repair</a:t>
            </a:r>
          </a:p>
        </p:txBody>
      </p:sp>
      <p:sp>
        <p:nvSpPr>
          <p:cNvPr id="5" name="Rectangle 4">
            <a:extLst>
              <a:ext uri="{FF2B5EF4-FFF2-40B4-BE49-F238E27FC236}">
                <a16:creationId xmlns:a16="http://schemas.microsoft.com/office/drawing/2014/main" id="{E17CB6F5-5B6F-7870-7E79-BAEDAC57A724}"/>
              </a:ext>
            </a:extLst>
          </p:cNvPr>
          <p:cNvSpPr/>
          <p:nvPr/>
        </p:nvSpPr>
        <p:spPr>
          <a:xfrm>
            <a:off x="5692322" y="1034921"/>
            <a:ext cx="1310361" cy="238294"/>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31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BADC62-B80A-5BD5-BAF5-24DEC6D134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3" r="22364" b="53080"/>
          <a:stretch/>
        </p:blipFill>
        <p:spPr bwMode="auto">
          <a:xfrm>
            <a:off x="2108465" y="731094"/>
            <a:ext cx="7605572" cy="30557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E443B0-2A4C-FF7F-1548-57FF791C1C4E}"/>
              </a:ext>
            </a:extLst>
          </p:cNvPr>
          <p:cNvSpPr txBox="1"/>
          <p:nvPr/>
        </p:nvSpPr>
        <p:spPr>
          <a:xfrm>
            <a:off x="8312727" y="6554962"/>
            <a:ext cx="5365001" cy="307777"/>
          </a:xfrm>
          <a:prstGeom prst="rect">
            <a:avLst/>
          </a:prstGeom>
          <a:noFill/>
        </p:spPr>
        <p:txBody>
          <a:bodyPr wrap="square" rtlCol="0">
            <a:spAutoFit/>
          </a:bodyPr>
          <a:lstStyle/>
          <a:p>
            <a:r>
              <a:rPr lang="en-US" sz="1400" i="1" dirty="0" err="1"/>
              <a:t>Komor</a:t>
            </a:r>
            <a:r>
              <a:rPr lang="en-US" sz="1400" i="1" dirty="0"/>
              <a:t> et al 2016, Nature, Crisprmedicinenews.com</a:t>
            </a:r>
            <a:endParaRPr lang="en-US" sz="1400" i="1" dirty="0">
              <a:cs typeface="Arial" panose="020B0604020202020204" pitchFamily="34" charset="0"/>
            </a:endParaRPr>
          </a:p>
        </p:txBody>
      </p:sp>
      <p:sp>
        <p:nvSpPr>
          <p:cNvPr id="3" name="TextBox 2">
            <a:extLst>
              <a:ext uri="{FF2B5EF4-FFF2-40B4-BE49-F238E27FC236}">
                <a16:creationId xmlns:a16="http://schemas.microsoft.com/office/drawing/2014/main" id="{E02D1E80-A228-E417-D5E3-C60A49BBF02A}"/>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editors harness cytosine deaminases</a:t>
            </a:r>
          </a:p>
        </p:txBody>
      </p:sp>
      <p:sp>
        <p:nvSpPr>
          <p:cNvPr id="4" name="TextBox 3">
            <a:extLst>
              <a:ext uri="{FF2B5EF4-FFF2-40B4-BE49-F238E27FC236}">
                <a16:creationId xmlns:a16="http://schemas.microsoft.com/office/drawing/2014/main" id="{2C83F636-DDEC-B6D7-DF82-F2EC751F34F2}"/>
              </a:ext>
            </a:extLst>
          </p:cNvPr>
          <p:cNvSpPr txBox="1"/>
          <p:nvPr/>
        </p:nvSpPr>
        <p:spPr>
          <a:xfrm>
            <a:off x="426720" y="4180344"/>
            <a:ext cx="11665527" cy="2308324"/>
          </a:xfrm>
          <a:prstGeom prst="rect">
            <a:avLst/>
          </a:prstGeom>
          <a:noFill/>
        </p:spPr>
        <p:txBody>
          <a:bodyPr wrap="square" rtlCol="0">
            <a:spAutoFit/>
          </a:bodyPr>
          <a:lstStyle/>
          <a:p>
            <a:pPr algn="l"/>
            <a:r>
              <a:rPr lang="en-US" sz="2400" b="1" u="sng" dirty="0"/>
              <a:t>4 components of a cytosine base editor (CBE)</a:t>
            </a:r>
          </a:p>
          <a:p>
            <a:pPr marL="342900" indent="-342900" algn="l">
              <a:buFont typeface="Arial" panose="020B0604020202020204" pitchFamily="34" charset="0"/>
              <a:buChar char="•"/>
            </a:pPr>
            <a:r>
              <a:rPr lang="en-US" sz="2400" b="1" i="1" dirty="0"/>
              <a:t>gRNA</a:t>
            </a:r>
            <a:r>
              <a:rPr lang="en-US" sz="2400" dirty="0"/>
              <a:t> localizes Cas9</a:t>
            </a:r>
            <a:r>
              <a:rPr lang="en-US" sz="2400" baseline="30000" dirty="0"/>
              <a:t>D10A</a:t>
            </a:r>
            <a:r>
              <a:rPr lang="en-US" sz="2400" dirty="0"/>
              <a:t> </a:t>
            </a:r>
            <a:r>
              <a:rPr lang="en-US" sz="2400" dirty="0" err="1"/>
              <a:t>nickase</a:t>
            </a:r>
            <a:r>
              <a:rPr lang="en-US" sz="2400" dirty="0"/>
              <a:t> to target site, leading to R-loop formation</a:t>
            </a:r>
          </a:p>
          <a:p>
            <a:pPr marL="342900" indent="-342900" algn="l">
              <a:buFont typeface="Arial" panose="020B0604020202020204" pitchFamily="34" charset="0"/>
              <a:buChar char="•"/>
            </a:pPr>
            <a:r>
              <a:rPr lang="en-US" sz="2400" b="1" i="1" dirty="0"/>
              <a:t>APOBEC/AID family cytosine deaminase </a:t>
            </a:r>
            <a:r>
              <a:rPr lang="en-US" sz="2400" dirty="0"/>
              <a:t>catalyzes C</a:t>
            </a:r>
            <a:r>
              <a:rPr lang="en-US" sz="2400" dirty="0">
                <a:sym typeface="Wingdings" panose="05000000000000000000" pitchFamily="2" charset="2"/>
              </a:rPr>
              <a:t>U deamination on </a:t>
            </a:r>
            <a:r>
              <a:rPr lang="en-US" sz="2400" dirty="0"/>
              <a:t>opposing strand</a:t>
            </a:r>
          </a:p>
          <a:p>
            <a:pPr marL="342900" indent="-342900">
              <a:buFont typeface="Arial" panose="020B0604020202020204" pitchFamily="34" charset="0"/>
              <a:buChar char="•"/>
            </a:pPr>
            <a:r>
              <a:rPr lang="en-US" sz="2400" b="1" i="1" dirty="0"/>
              <a:t>Cas9</a:t>
            </a:r>
            <a:r>
              <a:rPr lang="en-US" sz="2400" b="1" i="1" baseline="30000" dirty="0"/>
              <a:t>D10A</a:t>
            </a:r>
            <a:r>
              <a:rPr lang="en-US" sz="2400" b="1" i="1" dirty="0"/>
              <a:t> </a:t>
            </a:r>
            <a:r>
              <a:rPr lang="en-US" sz="2400" b="1" i="1" dirty="0" err="1"/>
              <a:t>nickase</a:t>
            </a:r>
            <a:r>
              <a:rPr lang="en-US" sz="2400" dirty="0"/>
              <a:t> cuts the gRNA-bound strand to stimulate DNA repair</a:t>
            </a:r>
            <a:endParaRPr lang="en-US" sz="2400" b="1" dirty="0"/>
          </a:p>
          <a:p>
            <a:pPr marL="342900" indent="-342900" algn="l">
              <a:buFont typeface="Arial" panose="020B0604020202020204" pitchFamily="34" charset="0"/>
              <a:buChar char="•"/>
            </a:pPr>
            <a:r>
              <a:rPr lang="en-US" sz="2400" b="1" dirty="0"/>
              <a:t>UGI</a:t>
            </a:r>
            <a:r>
              <a:rPr lang="en-US" sz="2400" dirty="0"/>
              <a:t> (bacterial UDG inhibitor) prevents excision of cytosine by UNG, a natural part of base excision repair of deoxy-</a:t>
            </a:r>
            <a:r>
              <a:rPr lang="en-US" sz="2400" dirty="0" err="1"/>
              <a:t>uracils</a:t>
            </a:r>
            <a:endParaRPr lang="en-US" sz="2400" dirty="0"/>
          </a:p>
        </p:txBody>
      </p:sp>
      <p:sp>
        <p:nvSpPr>
          <p:cNvPr id="5" name="Rectangle 4">
            <a:extLst>
              <a:ext uri="{FF2B5EF4-FFF2-40B4-BE49-F238E27FC236}">
                <a16:creationId xmlns:a16="http://schemas.microsoft.com/office/drawing/2014/main" id="{45A10DD8-6E17-1EA3-0B3F-BE7416FBE372}"/>
              </a:ext>
            </a:extLst>
          </p:cNvPr>
          <p:cNvSpPr/>
          <p:nvPr/>
        </p:nvSpPr>
        <p:spPr>
          <a:xfrm>
            <a:off x="2760562" y="1927184"/>
            <a:ext cx="399326" cy="300239"/>
          </a:xfrm>
          <a:prstGeom prst="rect">
            <a:avLst/>
          </a:prstGeom>
          <a:solidFill>
            <a:srgbClr val="FFFF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531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92B6E2-4CC9-4FE9-609F-F04EEC724442}"/>
              </a:ext>
            </a:extLst>
          </p:cNvPr>
          <p:cNvPicPr>
            <a:picLocks noChangeAspect="1"/>
          </p:cNvPicPr>
          <p:nvPr/>
        </p:nvPicPr>
        <p:blipFill>
          <a:blip r:embed="rId2"/>
          <a:stretch>
            <a:fillRect/>
          </a:stretch>
        </p:blipFill>
        <p:spPr>
          <a:xfrm>
            <a:off x="2229564" y="1076461"/>
            <a:ext cx="8405186" cy="5402301"/>
          </a:xfrm>
          <a:prstGeom prst="rect">
            <a:avLst/>
          </a:prstGeom>
        </p:spPr>
      </p:pic>
      <p:sp>
        <p:nvSpPr>
          <p:cNvPr id="5" name="TextBox 4">
            <a:extLst>
              <a:ext uri="{FF2B5EF4-FFF2-40B4-BE49-F238E27FC236}">
                <a16:creationId xmlns:a16="http://schemas.microsoft.com/office/drawing/2014/main" id="{A40E40A5-CD91-9DF0-C78E-A4E169ECCAD4}"/>
              </a:ext>
            </a:extLst>
          </p:cNvPr>
          <p:cNvSpPr txBox="1"/>
          <p:nvPr/>
        </p:nvSpPr>
        <p:spPr>
          <a:xfrm>
            <a:off x="10216024" y="6550223"/>
            <a:ext cx="3481100" cy="307777"/>
          </a:xfrm>
          <a:prstGeom prst="rect">
            <a:avLst/>
          </a:prstGeom>
          <a:noFill/>
        </p:spPr>
        <p:txBody>
          <a:bodyPr wrap="square" rtlCol="0">
            <a:spAutoFit/>
          </a:bodyPr>
          <a:lstStyle/>
          <a:p>
            <a:r>
              <a:rPr lang="en-US" sz="1400" i="1" dirty="0"/>
              <a:t>Crisprmedicinenews.com</a:t>
            </a:r>
            <a:endParaRPr lang="en-US" sz="1400" i="1" dirty="0">
              <a:cs typeface="Arial" panose="020B0604020202020204" pitchFamily="34" charset="0"/>
            </a:endParaRPr>
          </a:p>
        </p:txBody>
      </p:sp>
      <p:sp>
        <p:nvSpPr>
          <p:cNvPr id="2" name="TextBox 1">
            <a:extLst>
              <a:ext uri="{FF2B5EF4-FFF2-40B4-BE49-F238E27FC236}">
                <a16:creationId xmlns:a16="http://schemas.microsoft.com/office/drawing/2014/main" id="{D88A6BAE-C93C-62F1-DC58-9EA211323751}"/>
              </a:ext>
            </a:extLst>
          </p:cNvPr>
          <p:cNvSpPr txBox="1"/>
          <p:nvPr/>
        </p:nvSpPr>
        <p:spPr>
          <a:xfrm>
            <a:off x="0" y="146319"/>
            <a:ext cx="12192000" cy="584775"/>
          </a:xfrm>
          <a:prstGeom prst="rect">
            <a:avLst/>
          </a:prstGeom>
          <a:noFill/>
        </p:spPr>
        <p:txBody>
          <a:bodyPr wrap="square" rtlCol="0">
            <a:spAutoFit/>
          </a:bodyPr>
          <a:lstStyle/>
          <a:p>
            <a:pPr algn="ctr"/>
            <a:r>
              <a:rPr lang="en-US" sz="3200" b="1" dirty="0"/>
              <a:t>Cytosine base editing mechanism</a:t>
            </a:r>
          </a:p>
        </p:txBody>
      </p:sp>
    </p:spTree>
    <p:extLst>
      <p:ext uri="{BB962C8B-B14F-4D97-AF65-F5344CB8AC3E}">
        <p14:creationId xmlns:p14="http://schemas.microsoft.com/office/powerpoint/2010/main" val="3527885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C94A97E3-E055-79A4-074D-B9D9107B6404}"/>
              </a:ext>
            </a:extLst>
          </p:cNvPr>
          <p:cNvGrpSpPr/>
          <p:nvPr/>
        </p:nvGrpSpPr>
        <p:grpSpPr>
          <a:xfrm>
            <a:off x="4498319" y="1348152"/>
            <a:ext cx="3817315" cy="5517489"/>
            <a:chOff x="8144836" y="1340511"/>
            <a:chExt cx="3817315" cy="5517489"/>
          </a:xfrm>
        </p:grpSpPr>
        <p:pic>
          <p:nvPicPr>
            <p:cNvPr id="7" name="Picture 6">
              <a:extLst>
                <a:ext uri="{FF2B5EF4-FFF2-40B4-BE49-F238E27FC236}">
                  <a16:creationId xmlns:a16="http://schemas.microsoft.com/office/drawing/2014/main" id="{A9BAB1E8-88A4-F09B-B3D1-B07C982E48C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198222" y="1340511"/>
              <a:ext cx="3356829" cy="3446969"/>
            </a:xfrm>
            <a:prstGeom prst="rect">
              <a:avLst/>
            </a:prstGeom>
          </p:spPr>
        </p:pic>
        <p:pic>
          <p:nvPicPr>
            <p:cNvPr id="6" name="Picture 5">
              <a:extLst>
                <a:ext uri="{FF2B5EF4-FFF2-40B4-BE49-F238E27FC236}">
                  <a16:creationId xmlns:a16="http://schemas.microsoft.com/office/drawing/2014/main" id="{D92B944F-BCA8-44AD-3F54-13DFA445666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144836" y="4966419"/>
              <a:ext cx="3463595" cy="1891581"/>
            </a:xfrm>
            <a:prstGeom prst="rect">
              <a:avLst/>
            </a:prstGeom>
          </p:spPr>
        </p:pic>
        <p:sp>
          <p:nvSpPr>
            <p:cNvPr id="4" name="Rectangle 3">
              <a:extLst>
                <a:ext uri="{FF2B5EF4-FFF2-40B4-BE49-F238E27FC236}">
                  <a16:creationId xmlns:a16="http://schemas.microsoft.com/office/drawing/2014/main" id="{84385E36-8B05-47C8-A2CD-F7E5EB2F4594}"/>
                </a:ext>
              </a:extLst>
            </p:cNvPr>
            <p:cNvSpPr/>
            <p:nvPr/>
          </p:nvSpPr>
          <p:spPr>
            <a:xfrm>
              <a:off x="11289244" y="2252416"/>
              <a:ext cx="672907" cy="24847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p:txBody>
        </p:sp>
      </p:grpSp>
      <p:sp>
        <p:nvSpPr>
          <p:cNvPr id="14" name="TextBox 13">
            <a:extLst>
              <a:ext uri="{FF2B5EF4-FFF2-40B4-BE49-F238E27FC236}">
                <a16:creationId xmlns:a16="http://schemas.microsoft.com/office/drawing/2014/main" id="{FCB76280-A9FA-E9E3-353E-3273913D62DE}"/>
              </a:ext>
            </a:extLst>
          </p:cNvPr>
          <p:cNvSpPr txBox="1"/>
          <p:nvPr/>
        </p:nvSpPr>
        <p:spPr>
          <a:xfrm>
            <a:off x="9552431" y="6550223"/>
            <a:ext cx="2639569" cy="307777"/>
          </a:xfrm>
          <a:prstGeom prst="rect">
            <a:avLst/>
          </a:prstGeom>
          <a:noFill/>
        </p:spPr>
        <p:txBody>
          <a:bodyPr wrap="none" rtlCol="0">
            <a:spAutoFit/>
          </a:bodyPr>
          <a:lstStyle/>
          <a:p>
            <a:r>
              <a:rPr lang="en-US" sz="1400" i="1" dirty="0"/>
              <a:t>Landrum et al 2016 </a:t>
            </a:r>
            <a:r>
              <a:rPr lang="en-US" sz="1400" i="1" dirty="0" err="1"/>
              <a:t>Nuc</a:t>
            </a:r>
            <a:r>
              <a:rPr lang="en-US" sz="1400" i="1" dirty="0"/>
              <a:t> Acids Res</a:t>
            </a:r>
          </a:p>
        </p:txBody>
      </p:sp>
      <p:sp>
        <p:nvSpPr>
          <p:cNvPr id="15" name="TextBox 14">
            <a:extLst>
              <a:ext uri="{FF2B5EF4-FFF2-40B4-BE49-F238E27FC236}">
                <a16:creationId xmlns:a16="http://schemas.microsoft.com/office/drawing/2014/main" id="{D4A0FB43-597C-68B4-AB11-48CD90CC6CAE}"/>
              </a:ext>
            </a:extLst>
          </p:cNvPr>
          <p:cNvSpPr txBox="1"/>
          <p:nvPr/>
        </p:nvSpPr>
        <p:spPr>
          <a:xfrm>
            <a:off x="0" y="218365"/>
            <a:ext cx="12192000" cy="1077218"/>
          </a:xfrm>
          <a:prstGeom prst="rect">
            <a:avLst/>
          </a:prstGeom>
          <a:noFill/>
        </p:spPr>
        <p:txBody>
          <a:bodyPr wrap="square" rtlCol="0">
            <a:spAutoFit/>
          </a:bodyPr>
          <a:lstStyle/>
          <a:p>
            <a:pPr algn="ctr"/>
            <a:r>
              <a:rPr lang="en-US" sz="3200" b="1" dirty="0"/>
              <a:t>Cytosine base editing can only model and correct a subset of single-nucleotide variants</a:t>
            </a:r>
          </a:p>
        </p:txBody>
      </p:sp>
      <p:sp>
        <p:nvSpPr>
          <p:cNvPr id="2" name="TextBox 1">
            <a:extLst>
              <a:ext uri="{FF2B5EF4-FFF2-40B4-BE49-F238E27FC236}">
                <a16:creationId xmlns:a16="http://schemas.microsoft.com/office/drawing/2014/main" id="{ABCA006F-E017-7F47-6F24-98FCBE88709E}"/>
              </a:ext>
            </a:extLst>
          </p:cNvPr>
          <p:cNvSpPr txBox="1"/>
          <p:nvPr/>
        </p:nvSpPr>
        <p:spPr>
          <a:xfrm>
            <a:off x="7684136" y="3040744"/>
            <a:ext cx="2270109" cy="461665"/>
          </a:xfrm>
          <a:prstGeom prst="rect">
            <a:avLst/>
          </a:prstGeom>
          <a:noFill/>
        </p:spPr>
        <p:txBody>
          <a:bodyPr wrap="none" rtlCol="0">
            <a:spAutoFit/>
          </a:bodyPr>
          <a:lstStyle/>
          <a:p>
            <a:pPr algn="l"/>
            <a:r>
              <a:rPr lang="en-US" sz="2400" b="1" i="1" dirty="0">
                <a:solidFill>
                  <a:srgbClr val="FF0000"/>
                </a:solidFill>
              </a:rPr>
              <a:t>Modeled by CBE</a:t>
            </a:r>
          </a:p>
        </p:txBody>
      </p:sp>
      <p:sp>
        <p:nvSpPr>
          <p:cNvPr id="3" name="TextBox 2">
            <a:extLst>
              <a:ext uri="{FF2B5EF4-FFF2-40B4-BE49-F238E27FC236}">
                <a16:creationId xmlns:a16="http://schemas.microsoft.com/office/drawing/2014/main" id="{82AD03CE-E833-6B2C-DBBC-2146E4033E2F}"/>
              </a:ext>
            </a:extLst>
          </p:cNvPr>
          <p:cNvSpPr txBox="1"/>
          <p:nvPr/>
        </p:nvSpPr>
        <p:spPr>
          <a:xfrm>
            <a:off x="3143920" y="4617855"/>
            <a:ext cx="2345963" cy="461665"/>
          </a:xfrm>
          <a:prstGeom prst="rect">
            <a:avLst/>
          </a:prstGeom>
          <a:noFill/>
        </p:spPr>
        <p:txBody>
          <a:bodyPr wrap="none" rtlCol="0">
            <a:spAutoFit/>
          </a:bodyPr>
          <a:lstStyle/>
          <a:p>
            <a:pPr algn="l"/>
            <a:r>
              <a:rPr lang="en-US" sz="2400" b="1" i="1" dirty="0">
                <a:solidFill>
                  <a:srgbClr val="0000FF"/>
                </a:solidFill>
              </a:rPr>
              <a:t>Corrected by CBE</a:t>
            </a:r>
          </a:p>
        </p:txBody>
      </p:sp>
    </p:spTree>
    <p:extLst>
      <p:ext uri="{BB962C8B-B14F-4D97-AF65-F5344CB8AC3E}">
        <p14:creationId xmlns:p14="http://schemas.microsoft.com/office/powerpoint/2010/main" val="36914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A62A438-01A5-0092-3AE5-928F42EF492C}"/>
              </a:ext>
            </a:extLst>
          </p:cNvPr>
          <p:cNvSpPr/>
          <p:nvPr/>
        </p:nvSpPr>
        <p:spPr>
          <a:xfrm>
            <a:off x="723109" y="3357361"/>
            <a:ext cx="2044149" cy="816428"/>
          </a:xfrm>
          <a:prstGeom prst="ellipse">
            <a:avLst/>
          </a:prstGeom>
          <a:solidFill>
            <a:srgbClr val="FFD466"/>
          </a:solidFill>
          <a:ln>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8F6364-0766-2EA2-C0F7-E31AAEB93226}"/>
              </a:ext>
            </a:extLst>
          </p:cNvPr>
          <p:cNvSpPr/>
          <p:nvPr/>
        </p:nvSpPr>
        <p:spPr>
          <a:xfrm>
            <a:off x="6748475" y="3509441"/>
            <a:ext cx="2044149" cy="816428"/>
          </a:xfrm>
          <a:prstGeom prst="ellipse">
            <a:avLst/>
          </a:prstGeom>
          <a:solidFill>
            <a:srgbClr val="FFD466"/>
          </a:solidFill>
          <a:ln>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760870-9745-DB94-AD16-9A4DE54DE888}"/>
              </a:ext>
            </a:extLst>
          </p:cNvPr>
          <p:cNvSpPr/>
          <p:nvPr/>
        </p:nvSpPr>
        <p:spPr>
          <a:xfrm>
            <a:off x="2952031" y="3092424"/>
            <a:ext cx="1977945" cy="6731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5D7FE-F442-BBE8-1B68-DD587F5A7321}"/>
              </a:ext>
            </a:extLst>
          </p:cNvPr>
          <p:cNvSpPr>
            <a:spLocks noGrp="1"/>
          </p:cNvSpPr>
          <p:nvPr>
            <p:ph type="title"/>
          </p:nvPr>
        </p:nvSpPr>
        <p:spPr>
          <a:xfrm>
            <a:off x="203410" y="206429"/>
            <a:ext cx="10515600" cy="662630"/>
          </a:xfrm>
        </p:spPr>
        <p:txBody>
          <a:bodyPr>
            <a:normAutofit/>
          </a:bodyPr>
          <a:lstStyle/>
          <a:p>
            <a:r>
              <a:rPr lang="en-US" sz="2500" dirty="0">
                <a:latin typeface="Arial" panose="020B0604020202020204" pitchFamily="34" charset="0"/>
                <a:cs typeface="Arial" panose="020B0604020202020204" pitchFamily="34" charset="0"/>
              </a:rPr>
              <a:t>Goal: Create a CRISPR-KO cell line</a:t>
            </a:r>
          </a:p>
        </p:txBody>
      </p:sp>
      <p:sp>
        <p:nvSpPr>
          <p:cNvPr id="8" name="TextBox 7">
            <a:extLst>
              <a:ext uri="{FF2B5EF4-FFF2-40B4-BE49-F238E27FC236}">
                <a16:creationId xmlns:a16="http://schemas.microsoft.com/office/drawing/2014/main" id="{98FBACC3-B13D-339E-BAF8-AE2A8E9B60BD}"/>
              </a:ext>
            </a:extLst>
          </p:cNvPr>
          <p:cNvSpPr txBox="1"/>
          <p:nvPr/>
        </p:nvSpPr>
        <p:spPr>
          <a:xfrm>
            <a:off x="289484" y="1020638"/>
            <a:ext cx="5766027"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Considerations:</a:t>
            </a:r>
          </a:p>
        </p:txBody>
      </p:sp>
      <p:sp>
        <p:nvSpPr>
          <p:cNvPr id="10" name="TextBox 9">
            <a:extLst>
              <a:ext uri="{FF2B5EF4-FFF2-40B4-BE49-F238E27FC236}">
                <a16:creationId xmlns:a16="http://schemas.microsoft.com/office/drawing/2014/main" id="{3B96220A-FCD1-883E-AE08-150222F06E43}"/>
              </a:ext>
            </a:extLst>
          </p:cNvPr>
          <p:cNvSpPr txBox="1"/>
          <p:nvPr/>
        </p:nvSpPr>
        <p:spPr>
          <a:xfrm>
            <a:off x="1191985" y="3604860"/>
            <a:ext cx="1270541" cy="369332"/>
          </a:xfrm>
          <a:prstGeom prst="rect">
            <a:avLst/>
          </a:prstGeom>
          <a:noFill/>
        </p:spPr>
        <p:txBody>
          <a:bodyPr wrap="none" rtlCol="0">
            <a:spAutoFit/>
          </a:bodyPr>
          <a:lstStyle/>
          <a:p>
            <a:r>
              <a:rPr lang="en-US" dirty="0"/>
              <a:t>Off-targets</a:t>
            </a:r>
          </a:p>
        </p:txBody>
      </p:sp>
      <p:sp>
        <p:nvSpPr>
          <p:cNvPr id="11" name="TextBox 10">
            <a:extLst>
              <a:ext uri="{FF2B5EF4-FFF2-40B4-BE49-F238E27FC236}">
                <a16:creationId xmlns:a16="http://schemas.microsoft.com/office/drawing/2014/main" id="{B1DB952B-8610-A535-04EF-1705E8956353}"/>
              </a:ext>
            </a:extLst>
          </p:cNvPr>
          <p:cNvSpPr txBox="1"/>
          <p:nvPr/>
        </p:nvSpPr>
        <p:spPr>
          <a:xfrm>
            <a:off x="3927670" y="3917655"/>
            <a:ext cx="2044149" cy="646331"/>
          </a:xfrm>
          <a:prstGeom prst="rect">
            <a:avLst/>
          </a:prstGeom>
          <a:noFill/>
        </p:spPr>
        <p:txBody>
          <a:bodyPr wrap="none" rtlCol="0">
            <a:spAutoFit/>
          </a:bodyPr>
          <a:lstStyle/>
          <a:p>
            <a:r>
              <a:rPr lang="en-US" dirty="0"/>
              <a:t>Large deletions/</a:t>
            </a:r>
          </a:p>
          <a:p>
            <a:r>
              <a:rPr lang="en-US" dirty="0"/>
              <a:t>Chromosome loss</a:t>
            </a:r>
          </a:p>
        </p:txBody>
      </p:sp>
      <p:sp>
        <p:nvSpPr>
          <p:cNvPr id="12" name="TextBox 11">
            <a:extLst>
              <a:ext uri="{FF2B5EF4-FFF2-40B4-BE49-F238E27FC236}">
                <a16:creationId xmlns:a16="http://schemas.microsoft.com/office/drawing/2014/main" id="{C4F756FA-B9B4-488F-EF97-CF70B853B654}"/>
              </a:ext>
            </a:extLst>
          </p:cNvPr>
          <p:cNvSpPr txBox="1"/>
          <p:nvPr/>
        </p:nvSpPr>
        <p:spPr>
          <a:xfrm>
            <a:off x="2971799" y="3211764"/>
            <a:ext cx="1911742" cy="369332"/>
          </a:xfrm>
          <a:prstGeom prst="rect">
            <a:avLst/>
          </a:prstGeom>
          <a:noFill/>
        </p:spPr>
        <p:txBody>
          <a:bodyPr wrap="none" rtlCol="0">
            <a:spAutoFit/>
          </a:bodyPr>
          <a:lstStyle/>
          <a:p>
            <a:r>
              <a:rPr lang="en-US" dirty="0"/>
              <a:t>Editing efficiency</a:t>
            </a:r>
          </a:p>
        </p:txBody>
      </p:sp>
      <p:sp>
        <p:nvSpPr>
          <p:cNvPr id="13" name="TextBox 12">
            <a:extLst>
              <a:ext uri="{FF2B5EF4-FFF2-40B4-BE49-F238E27FC236}">
                <a16:creationId xmlns:a16="http://schemas.microsoft.com/office/drawing/2014/main" id="{3007B540-26FE-D9F4-0311-10E4A946272E}"/>
              </a:ext>
            </a:extLst>
          </p:cNvPr>
          <p:cNvSpPr txBox="1"/>
          <p:nvPr/>
        </p:nvSpPr>
        <p:spPr>
          <a:xfrm>
            <a:off x="2708147" y="5036329"/>
            <a:ext cx="1800493" cy="369332"/>
          </a:xfrm>
          <a:prstGeom prst="rect">
            <a:avLst/>
          </a:prstGeom>
          <a:noFill/>
        </p:spPr>
        <p:txBody>
          <a:bodyPr wrap="none" rtlCol="0">
            <a:spAutoFit/>
          </a:bodyPr>
          <a:lstStyle/>
          <a:p>
            <a:r>
              <a:rPr lang="en-US" dirty="0"/>
              <a:t>Delivery vehicle</a:t>
            </a:r>
          </a:p>
        </p:txBody>
      </p:sp>
      <p:sp>
        <p:nvSpPr>
          <p:cNvPr id="14" name="TextBox 13">
            <a:extLst>
              <a:ext uri="{FF2B5EF4-FFF2-40B4-BE49-F238E27FC236}">
                <a16:creationId xmlns:a16="http://schemas.microsoft.com/office/drawing/2014/main" id="{C8BEF428-759D-D49D-EE8F-839B194686A4}"/>
              </a:ext>
            </a:extLst>
          </p:cNvPr>
          <p:cNvSpPr txBox="1"/>
          <p:nvPr/>
        </p:nvSpPr>
        <p:spPr>
          <a:xfrm>
            <a:off x="955221" y="4643096"/>
            <a:ext cx="1261884" cy="369332"/>
          </a:xfrm>
          <a:prstGeom prst="rect">
            <a:avLst/>
          </a:prstGeom>
          <a:noFill/>
        </p:spPr>
        <p:txBody>
          <a:bodyPr wrap="none" rtlCol="0">
            <a:spAutoFit/>
          </a:bodyPr>
          <a:lstStyle/>
          <a:p>
            <a:r>
              <a:rPr lang="en-US" dirty="0"/>
              <a:t>Editor size</a:t>
            </a:r>
          </a:p>
        </p:txBody>
      </p:sp>
      <p:sp>
        <p:nvSpPr>
          <p:cNvPr id="15" name="TextBox 14">
            <a:extLst>
              <a:ext uri="{FF2B5EF4-FFF2-40B4-BE49-F238E27FC236}">
                <a16:creationId xmlns:a16="http://schemas.microsoft.com/office/drawing/2014/main" id="{EDDBA0A7-400D-2F47-C706-FD643D9D9FE5}"/>
              </a:ext>
            </a:extLst>
          </p:cNvPr>
          <p:cNvSpPr txBox="1"/>
          <p:nvPr/>
        </p:nvSpPr>
        <p:spPr>
          <a:xfrm>
            <a:off x="7157557" y="3614804"/>
            <a:ext cx="2009235" cy="646331"/>
          </a:xfrm>
          <a:prstGeom prst="rect">
            <a:avLst/>
          </a:prstGeom>
          <a:noFill/>
        </p:spPr>
        <p:txBody>
          <a:bodyPr wrap="square" rtlCol="0">
            <a:spAutoFit/>
          </a:bodyPr>
          <a:lstStyle/>
          <a:p>
            <a:r>
              <a:rPr lang="en-US" dirty="0"/>
              <a:t>Mutational outcomes</a:t>
            </a:r>
          </a:p>
        </p:txBody>
      </p:sp>
      <p:sp>
        <p:nvSpPr>
          <p:cNvPr id="17" name="TextBox 16">
            <a:extLst>
              <a:ext uri="{FF2B5EF4-FFF2-40B4-BE49-F238E27FC236}">
                <a16:creationId xmlns:a16="http://schemas.microsoft.com/office/drawing/2014/main" id="{AA5AB6DC-78D9-4500-3867-BC6BDFD367B7}"/>
              </a:ext>
            </a:extLst>
          </p:cNvPr>
          <p:cNvSpPr txBox="1"/>
          <p:nvPr/>
        </p:nvSpPr>
        <p:spPr>
          <a:xfrm>
            <a:off x="6275946" y="5009524"/>
            <a:ext cx="1962910" cy="646331"/>
          </a:xfrm>
          <a:prstGeom prst="rect">
            <a:avLst/>
          </a:prstGeom>
          <a:noFill/>
        </p:spPr>
        <p:txBody>
          <a:bodyPr wrap="none" rtlCol="0">
            <a:spAutoFit/>
          </a:bodyPr>
          <a:lstStyle/>
          <a:p>
            <a:r>
              <a:rPr lang="en-US" dirty="0"/>
              <a:t>PAM requirement</a:t>
            </a:r>
          </a:p>
          <a:p>
            <a:r>
              <a:rPr lang="en-US" dirty="0"/>
              <a:t>(Cas species)</a:t>
            </a:r>
          </a:p>
        </p:txBody>
      </p:sp>
    </p:spTree>
    <p:extLst>
      <p:ext uri="{BB962C8B-B14F-4D97-AF65-F5344CB8AC3E}">
        <p14:creationId xmlns:p14="http://schemas.microsoft.com/office/powerpoint/2010/main" val="326383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0E40A5-CD91-9DF0-C78E-A4E169ECCAD4}"/>
              </a:ext>
            </a:extLst>
          </p:cNvPr>
          <p:cNvSpPr txBox="1"/>
          <p:nvPr/>
        </p:nvSpPr>
        <p:spPr>
          <a:xfrm>
            <a:off x="10216024" y="6550223"/>
            <a:ext cx="3481100" cy="307777"/>
          </a:xfrm>
          <a:prstGeom prst="rect">
            <a:avLst/>
          </a:prstGeom>
          <a:noFill/>
        </p:spPr>
        <p:txBody>
          <a:bodyPr wrap="square" rtlCol="0">
            <a:spAutoFit/>
          </a:bodyPr>
          <a:lstStyle/>
          <a:p>
            <a:r>
              <a:rPr lang="en-US" sz="1400" i="1" dirty="0"/>
              <a:t>Crisprmedicinenews.com</a:t>
            </a:r>
            <a:endParaRPr lang="en-US" sz="1400" i="1" dirty="0">
              <a:cs typeface="Arial" panose="020B0604020202020204" pitchFamily="34" charset="0"/>
            </a:endParaRPr>
          </a:p>
        </p:txBody>
      </p:sp>
      <p:sp>
        <p:nvSpPr>
          <p:cNvPr id="6" name="TextBox 5">
            <a:extLst>
              <a:ext uri="{FF2B5EF4-FFF2-40B4-BE49-F238E27FC236}">
                <a16:creationId xmlns:a16="http://schemas.microsoft.com/office/drawing/2014/main" id="{D81C36E5-66BF-B9AB-8609-17FB4D183B1C}"/>
              </a:ext>
            </a:extLst>
          </p:cNvPr>
          <p:cNvSpPr txBox="1"/>
          <p:nvPr/>
        </p:nvSpPr>
        <p:spPr>
          <a:xfrm>
            <a:off x="370389" y="5654236"/>
            <a:ext cx="11632558" cy="1200329"/>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Similar principles as CBEs</a:t>
            </a:r>
          </a:p>
          <a:p>
            <a:pPr marL="342900" indent="-342900" algn="l">
              <a:buFont typeface="Arial" panose="020B0604020202020204" pitchFamily="34" charset="0"/>
              <a:buChar char="•"/>
            </a:pPr>
            <a:r>
              <a:rPr lang="en-US" sz="2400" dirty="0"/>
              <a:t>No UGI equivalent required because DNA A</a:t>
            </a:r>
            <a:r>
              <a:rPr lang="en-US" sz="2400" dirty="0">
                <a:sym typeface="Wingdings" panose="05000000000000000000" pitchFamily="2" charset="2"/>
              </a:rPr>
              <a:t>I deamination is less common in cells, no dedicated inosine repair pathway to inhibit </a:t>
            </a:r>
            <a:endParaRPr lang="en-US" sz="2400" dirty="0"/>
          </a:p>
        </p:txBody>
      </p:sp>
      <p:grpSp>
        <p:nvGrpSpPr>
          <p:cNvPr id="8" name="Group 7">
            <a:extLst>
              <a:ext uri="{FF2B5EF4-FFF2-40B4-BE49-F238E27FC236}">
                <a16:creationId xmlns:a16="http://schemas.microsoft.com/office/drawing/2014/main" id="{84680AE4-6686-F92B-A4DC-4AAACC48F3CC}"/>
              </a:ext>
            </a:extLst>
          </p:cNvPr>
          <p:cNvGrpSpPr/>
          <p:nvPr/>
        </p:nvGrpSpPr>
        <p:grpSpPr>
          <a:xfrm>
            <a:off x="-1" y="609563"/>
            <a:ext cx="12222303" cy="5038886"/>
            <a:chOff x="-1" y="731094"/>
            <a:chExt cx="12222303" cy="5038886"/>
          </a:xfrm>
        </p:grpSpPr>
        <p:pic>
          <p:nvPicPr>
            <p:cNvPr id="4" name="Picture 3">
              <a:extLst>
                <a:ext uri="{FF2B5EF4-FFF2-40B4-BE49-F238E27FC236}">
                  <a16:creationId xmlns:a16="http://schemas.microsoft.com/office/drawing/2014/main" id="{FAE22309-A7FB-5157-0339-CF99C1304728}"/>
                </a:ext>
              </a:extLst>
            </p:cNvPr>
            <p:cNvPicPr>
              <a:picLocks noChangeAspect="1"/>
            </p:cNvPicPr>
            <p:nvPr/>
          </p:nvPicPr>
          <p:blipFill>
            <a:blip r:embed="rId2"/>
            <a:stretch>
              <a:fillRect/>
            </a:stretch>
          </p:blipFill>
          <p:spPr>
            <a:xfrm>
              <a:off x="-1" y="731094"/>
              <a:ext cx="8625387" cy="5038886"/>
            </a:xfrm>
            <a:prstGeom prst="rect">
              <a:avLst/>
            </a:prstGeom>
          </p:spPr>
        </p:pic>
        <p:pic>
          <p:nvPicPr>
            <p:cNvPr id="7" name="Picture 6">
              <a:extLst>
                <a:ext uri="{FF2B5EF4-FFF2-40B4-BE49-F238E27FC236}">
                  <a16:creationId xmlns:a16="http://schemas.microsoft.com/office/drawing/2014/main" id="{989AF950-E641-4960-14F4-8180ED644F27}"/>
                </a:ext>
              </a:extLst>
            </p:cNvPr>
            <p:cNvPicPr>
              <a:picLocks noChangeAspect="1"/>
            </p:cNvPicPr>
            <p:nvPr/>
          </p:nvPicPr>
          <p:blipFill rotWithShape="1">
            <a:blip r:embed="rId3"/>
            <a:srcRect l="22142" t="57651" b="1961"/>
            <a:stretch/>
          </p:blipFill>
          <p:spPr>
            <a:xfrm>
              <a:off x="6680484" y="1027941"/>
              <a:ext cx="5541818" cy="1506914"/>
            </a:xfrm>
            <a:prstGeom prst="rect">
              <a:avLst/>
            </a:prstGeom>
          </p:spPr>
        </p:pic>
      </p:grpSp>
      <p:sp>
        <p:nvSpPr>
          <p:cNvPr id="2" name="TextBox 1">
            <a:extLst>
              <a:ext uri="{FF2B5EF4-FFF2-40B4-BE49-F238E27FC236}">
                <a16:creationId xmlns:a16="http://schemas.microsoft.com/office/drawing/2014/main" id="{D88A6BAE-C93C-62F1-DC58-9EA211323751}"/>
              </a:ext>
            </a:extLst>
          </p:cNvPr>
          <p:cNvSpPr txBox="1"/>
          <p:nvPr/>
        </p:nvSpPr>
        <p:spPr>
          <a:xfrm>
            <a:off x="0" y="146319"/>
            <a:ext cx="12192000" cy="584775"/>
          </a:xfrm>
          <a:prstGeom prst="rect">
            <a:avLst/>
          </a:prstGeom>
          <a:noFill/>
        </p:spPr>
        <p:txBody>
          <a:bodyPr wrap="square" rtlCol="0">
            <a:spAutoFit/>
          </a:bodyPr>
          <a:lstStyle/>
          <a:p>
            <a:pPr algn="ctr"/>
            <a:r>
              <a:rPr lang="en-US" sz="3200" b="1" dirty="0"/>
              <a:t>Adenine base editing mechanism</a:t>
            </a:r>
          </a:p>
        </p:txBody>
      </p:sp>
    </p:spTree>
    <p:extLst>
      <p:ext uri="{BB962C8B-B14F-4D97-AF65-F5344CB8AC3E}">
        <p14:creationId xmlns:p14="http://schemas.microsoft.com/office/powerpoint/2010/main" val="101860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descr="A diagram of a dna molecule&#10;&#10;Description automatically generated">
            <a:extLst>
              <a:ext uri="{FF2B5EF4-FFF2-40B4-BE49-F238E27FC236}">
                <a16:creationId xmlns:a16="http://schemas.microsoft.com/office/drawing/2014/main" id="{49197EDC-C5F6-8E61-4792-AD939E0791B3}"/>
              </a:ext>
            </a:extLst>
          </p:cNvPr>
          <p:cNvPicPr>
            <a:picLocks noChangeAspect="1"/>
          </p:cNvPicPr>
          <p:nvPr/>
        </p:nvPicPr>
        <p:blipFill>
          <a:blip r:embed="rId2"/>
          <a:stretch>
            <a:fillRect/>
          </a:stretch>
        </p:blipFill>
        <p:spPr>
          <a:xfrm>
            <a:off x="-53789" y="440795"/>
            <a:ext cx="6450758" cy="3081350"/>
          </a:xfrm>
          <a:prstGeom prst="rect">
            <a:avLst/>
          </a:prstGeom>
        </p:spPr>
      </p:pic>
      <p:sp>
        <p:nvSpPr>
          <p:cNvPr id="4" name="TextBox 3">
            <a:extLst>
              <a:ext uri="{FF2B5EF4-FFF2-40B4-BE49-F238E27FC236}">
                <a16:creationId xmlns:a16="http://schemas.microsoft.com/office/drawing/2014/main" id="{48C941B3-4A69-BE76-F6FA-1B929E270422}"/>
              </a:ext>
            </a:extLst>
          </p:cNvPr>
          <p:cNvSpPr txBox="1"/>
          <p:nvPr/>
        </p:nvSpPr>
        <p:spPr>
          <a:xfrm>
            <a:off x="7895705" y="6550223"/>
            <a:ext cx="5065743" cy="307777"/>
          </a:xfrm>
          <a:prstGeom prst="rect">
            <a:avLst/>
          </a:prstGeom>
          <a:noFill/>
        </p:spPr>
        <p:txBody>
          <a:bodyPr wrap="square" rtlCol="0">
            <a:spAutoFit/>
          </a:bodyPr>
          <a:lstStyle/>
          <a:p>
            <a:r>
              <a:rPr lang="en-US" sz="1400" i="1" dirty="0"/>
              <a:t>Arbab*, Shen*, et al 2020, Cell, Crisprmedicinenews.com</a:t>
            </a:r>
            <a:endParaRPr lang="en-US" sz="1400" i="1" dirty="0">
              <a:cs typeface="Arial" panose="020B0604020202020204" pitchFamily="34" charset="0"/>
            </a:endParaRPr>
          </a:p>
        </p:txBody>
      </p:sp>
      <p:sp>
        <p:nvSpPr>
          <p:cNvPr id="2" name="TextBox 1">
            <a:extLst>
              <a:ext uri="{FF2B5EF4-FFF2-40B4-BE49-F238E27FC236}">
                <a16:creationId xmlns:a16="http://schemas.microsoft.com/office/drawing/2014/main" id="{889CA023-E1BD-C47B-2AF4-9C75EA5B436C}"/>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editing occurs within a window</a:t>
            </a:r>
          </a:p>
        </p:txBody>
      </p:sp>
      <p:sp>
        <p:nvSpPr>
          <p:cNvPr id="10" name="TextBox 9">
            <a:extLst>
              <a:ext uri="{FF2B5EF4-FFF2-40B4-BE49-F238E27FC236}">
                <a16:creationId xmlns:a16="http://schemas.microsoft.com/office/drawing/2014/main" id="{AC14CAA4-9FCD-2E53-4A9A-1D45C9D1475F}"/>
              </a:ext>
            </a:extLst>
          </p:cNvPr>
          <p:cNvSpPr txBox="1"/>
          <p:nvPr/>
        </p:nvSpPr>
        <p:spPr>
          <a:xfrm>
            <a:off x="5721275" y="1049083"/>
            <a:ext cx="6404223" cy="1938992"/>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Editing window defined by:</a:t>
            </a:r>
          </a:p>
          <a:p>
            <a:pPr marL="800100" lvl="1" indent="-342900">
              <a:buFont typeface="Arial" panose="020B0604020202020204" pitchFamily="34" charset="0"/>
              <a:buChar char="•"/>
            </a:pPr>
            <a:r>
              <a:rPr lang="en-US" sz="2400" dirty="0"/>
              <a:t>Single-stranded DNA (R-loop)</a:t>
            </a:r>
          </a:p>
          <a:p>
            <a:pPr marL="800100" lvl="1" indent="-342900">
              <a:buFont typeface="Arial" panose="020B0604020202020204" pitchFamily="34" charset="0"/>
              <a:buChar char="•"/>
            </a:pPr>
            <a:r>
              <a:rPr lang="en-US" sz="2400" dirty="0"/>
              <a:t>Positioning of deaminase relative to Cas9 (can be changed by linkers and circular permutant Cas9) </a:t>
            </a:r>
          </a:p>
        </p:txBody>
      </p:sp>
      <p:pic>
        <p:nvPicPr>
          <p:cNvPr id="6" name="Picture 5" descr="A group of graphs showing different sizes of numbers&#10;&#10;Description automatically generated with medium confidence">
            <a:extLst>
              <a:ext uri="{FF2B5EF4-FFF2-40B4-BE49-F238E27FC236}">
                <a16:creationId xmlns:a16="http://schemas.microsoft.com/office/drawing/2014/main" id="{DFA2125B-A142-9B18-30AB-F74A64E7D42D}"/>
              </a:ext>
            </a:extLst>
          </p:cNvPr>
          <p:cNvPicPr>
            <a:picLocks noChangeAspect="1"/>
          </p:cNvPicPr>
          <p:nvPr/>
        </p:nvPicPr>
        <p:blipFill>
          <a:blip r:embed="rId3"/>
          <a:stretch>
            <a:fillRect/>
          </a:stretch>
        </p:blipFill>
        <p:spPr>
          <a:xfrm>
            <a:off x="-53789" y="3218313"/>
            <a:ext cx="8744460" cy="3213367"/>
          </a:xfrm>
          <a:prstGeom prst="rect">
            <a:avLst/>
          </a:prstGeom>
        </p:spPr>
      </p:pic>
      <p:sp>
        <p:nvSpPr>
          <p:cNvPr id="7" name="TextBox 6">
            <a:extLst>
              <a:ext uri="{FF2B5EF4-FFF2-40B4-BE49-F238E27FC236}">
                <a16:creationId xmlns:a16="http://schemas.microsoft.com/office/drawing/2014/main" id="{79D6577A-986F-5E79-F72C-6B0CEA4DF14A}"/>
              </a:ext>
            </a:extLst>
          </p:cNvPr>
          <p:cNvSpPr txBox="1"/>
          <p:nvPr/>
        </p:nvSpPr>
        <p:spPr>
          <a:xfrm>
            <a:off x="9735672" y="6313137"/>
            <a:ext cx="2531462" cy="276999"/>
          </a:xfrm>
          <a:prstGeom prst="rect">
            <a:avLst/>
          </a:prstGeom>
          <a:noFill/>
        </p:spPr>
        <p:txBody>
          <a:bodyPr wrap="none" rtlCol="0">
            <a:spAutoFit/>
          </a:bodyPr>
          <a:lstStyle/>
          <a:p>
            <a:r>
              <a:rPr lang="en-US" sz="1200" dirty="0" err="1"/>
              <a:t>Nahye</a:t>
            </a:r>
            <a:r>
              <a:rPr lang="en-US" sz="1200" dirty="0"/>
              <a:t> Kim et al Nat Biotech. 2023</a:t>
            </a:r>
          </a:p>
        </p:txBody>
      </p:sp>
    </p:spTree>
    <p:extLst>
      <p:ext uri="{BB962C8B-B14F-4D97-AF65-F5344CB8AC3E}">
        <p14:creationId xmlns:p14="http://schemas.microsoft.com/office/powerpoint/2010/main" val="2764051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0">
            <a:extLst>
              <a:ext uri="{FF2B5EF4-FFF2-40B4-BE49-F238E27FC236}">
                <a16:creationId xmlns:a16="http://schemas.microsoft.com/office/drawing/2014/main" id="{BD146F53-9646-0E6C-90D0-021D521158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636"/>
          <a:stretch/>
        </p:blipFill>
        <p:spPr bwMode="auto">
          <a:xfrm>
            <a:off x="4485613" y="2960806"/>
            <a:ext cx="7083606" cy="35675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278AB53-0573-043C-D753-1A3FE0020680}"/>
              </a:ext>
            </a:extLst>
          </p:cNvPr>
          <p:cNvSpPr txBox="1"/>
          <p:nvPr/>
        </p:nvSpPr>
        <p:spPr>
          <a:xfrm>
            <a:off x="0" y="146319"/>
            <a:ext cx="12192000" cy="584775"/>
          </a:xfrm>
          <a:prstGeom prst="rect">
            <a:avLst/>
          </a:prstGeom>
          <a:noFill/>
        </p:spPr>
        <p:txBody>
          <a:bodyPr wrap="square" rtlCol="0">
            <a:spAutoFit/>
          </a:bodyPr>
          <a:lstStyle/>
          <a:p>
            <a:pPr algn="ctr"/>
            <a:r>
              <a:rPr lang="en-US" sz="3200" b="1" dirty="0"/>
              <a:t>PAM-relaxed Cas variants are useful for BE screening</a:t>
            </a:r>
          </a:p>
        </p:txBody>
      </p:sp>
      <p:sp>
        <p:nvSpPr>
          <p:cNvPr id="5" name="TextBox 4">
            <a:extLst>
              <a:ext uri="{FF2B5EF4-FFF2-40B4-BE49-F238E27FC236}">
                <a16:creationId xmlns:a16="http://schemas.microsoft.com/office/drawing/2014/main" id="{6BA4142D-7FD9-2881-8B46-3286EB7BABF8}"/>
              </a:ext>
            </a:extLst>
          </p:cNvPr>
          <p:cNvSpPr txBox="1"/>
          <p:nvPr/>
        </p:nvSpPr>
        <p:spPr>
          <a:xfrm>
            <a:off x="91765" y="807802"/>
            <a:ext cx="1196723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SpRY</a:t>
            </a:r>
            <a:r>
              <a:rPr lang="en-US" sz="2400" dirty="0"/>
              <a:t> is a relaxed PAM variant of SpCas9 (Walton et al 2020 Science)</a:t>
            </a:r>
          </a:p>
          <a:p>
            <a:pPr marL="285750" indent="-285750">
              <a:buFont typeface="Arial" panose="020B0604020202020204" pitchFamily="34" charset="0"/>
              <a:buChar char="•"/>
            </a:pPr>
            <a:r>
              <a:rPr lang="en-US" sz="2400" dirty="0"/>
              <a:t>While it still shows PAM restrictions when used as a nuclease, its base editing activity is relatively uniform</a:t>
            </a:r>
          </a:p>
          <a:p>
            <a:pPr marL="285750" indent="-285750">
              <a:buFont typeface="Arial" panose="020B0604020202020204" pitchFamily="34" charset="0"/>
              <a:buChar char="•"/>
            </a:pPr>
            <a:r>
              <a:rPr lang="en-US" sz="2400" dirty="0"/>
              <a:t>This is useful because narrow base editing window makes editing of a specific target variant challenging with PAM-restricted Cas species </a:t>
            </a:r>
          </a:p>
        </p:txBody>
      </p:sp>
      <p:pic>
        <p:nvPicPr>
          <p:cNvPr id="6" name="Content Placeholder 12" descr="A screenshot of a graph&#10;&#10;Description automatically generated">
            <a:extLst>
              <a:ext uri="{FF2B5EF4-FFF2-40B4-BE49-F238E27FC236}">
                <a16:creationId xmlns:a16="http://schemas.microsoft.com/office/drawing/2014/main" id="{17D8BE7E-F961-EA8B-8C91-EDAF9CB130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050" b="77422"/>
          <a:stretch/>
        </p:blipFill>
        <p:spPr>
          <a:xfrm>
            <a:off x="622781" y="2876261"/>
            <a:ext cx="3624696" cy="4385786"/>
          </a:xfrm>
          <a:prstGeom prst="rect">
            <a:avLst/>
          </a:prstGeom>
        </p:spPr>
      </p:pic>
      <p:sp>
        <p:nvSpPr>
          <p:cNvPr id="7" name="TextBox 6">
            <a:extLst>
              <a:ext uri="{FF2B5EF4-FFF2-40B4-BE49-F238E27FC236}">
                <a16:creationId xmlns:a16="http://schemas.microsoft.com/office/drawing/2014/main" id="{1D1E5174-5E67-4F79-3E9B-A6F49D3A6201}"/>
              </a:ext>
            </a:extLst>
          </p:cNvPr>
          <p:cNvSpPr txBox="1"/>
          <p:nvPr/>
        </p:nvSpPr>
        <p:spPr>
          <a:xfrm>
            <a:off x="9552431" y="6550223"/>
            <a:ext cx="2682145" cy="307777"/>
          </a:xfrm>
          <a:prstGeom prst="rect">
            <a:avLst/>
          </a:prstGeom>
          <a:noFill/>
        </p:spPr>
        <p:txBody>
          <a:bodyPr wrap="none" rtlCol="0">
            <a:spAutoFit/>
          </a:bodyPr>
          <a:lstStyle/>
          <a:p>
            <a:r>
              <a:rPr lang="en-US" sz="1400" i="1" dirty="0"/>
              <a:t>Ryu et al 2024 Nature Genetics</a:t>
            </a:r>
          </a:p>
        </p:txBody>
      </p:sp>
    </p:spTree>
    <p:extLst>
      <p:ext uri="{BB962C8B-B14F-4D97-AF65-F5344CB8AC3E}">
        <p14:creationId xmlns:p14="http://schemas.microsoft.com/office/powerpoint/2010/main" val="20259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273F8D-EF7D-D3B6-6F44-90E16DA1449F}"/>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editing gRNA design considerations</a:t>
            </a:r>
          </a:p>
        </p:txBody>
      </p:sp>
      <p:sp>
        <p:nvSpPr>
          <p:cNvPr id="3" name="TextBox 2">
            <a:extLst>
              <a:ext uri="{FF2B5EF4-FFF2-40B4-BE49-F238E27FC236}">
                <a16:creationId xmlns:a16="http://schemas.microsoft.com/office/drawing/2014/main" id="{A30C82D7-AFEF-081B-2AF9-09F487F0A82C}"/>
              </a:ext>
            </a:extLst>
          </p:cNvPr>
          <p:cNvSpPr txBox="1"/>
          <p:nvPr/>
        </p:nvSpPr>
        <p:spPr>
          <a:xfrm>
            <a:off x="274320" y="1199478"/>
            <a:ext cx="11704320" cy="1938992"/>
          </a:xfrm>
          <a:prstGeom prst="rect">
            <a:avLst/>
          </a:prstGeom>
          <a:noFill/>
        </p:spPr>
        <p:txBody>
          <a:bodyPr wrap="square" rtlCol="0">
            <a:spAutoFit/>
          </a:bodyPr>
          <a:lstStyle/>
          <a:p>
            <a:pPr marL="457200" indent="-457200">
              <a:buAutoNum type="arabicPeriod"/>
            </a:pPr>
            <a:r>
              <a:rPr lang="en-US" sz="2400" dirty="0"/>
              <a:t>Efficiency of gRNA at binding and nicking</a:t>
            </a:r>
          </a:p>
          <a:p>
            <a:r>
              <a:rPr lang="en-US" sz="2400" dirty="0" err="1"/>
              <a:t>CRISPick</a:t>
            </a:r>
            <a:r>
              <a:rPr lang="en-US" sz="2400" dirty="0"/>
              <a:t> is still a good resource to exclude inefficient gRNAs</a:t>
            </a:r>
          </a:p>
          <a:p>
            <a:endParaRPr lang="en-US" sz="2400" dirty="0"/>
          </a:p>
          <a:p>
            <a:r>
              <a:rPr lang="en-US" sz="2400" dirty="0"/>
              <a:t>2. Efficiency of editing a given nucleotide (window, enzyme motif bias)</a:t>
            </a:r>
          </a:p>
          <a:p>
            <a:r>
              <a:rPr lang="en-US" sz="2400" dirty="0"/>
              <a:t>BE-Hive is the best resource</a:t>
            </a:r>
          </a:p>
        </p:txBody>
      </p:sp>
    </p:spTree>
    <p:extLst>
      <p:ext uri="{BB962C8B-B14F-4D97-AF65-F5344CB8AC3E}">
        <p14:creationId xmlns:p14="http://schemas.microsoft.com/office/powerpoint/2010/main" val="1702467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E9AD99-4F4E-DB29-691F-46A8C1F5538B}"/>
              </a:ext>
            </a:extLst>
          </p:cNvPr>
          <p:cNvSpPr txBox="1"/>
          <p:nvPr/>
        </p:nvSpPr>
        <p:spPr>
          <a:xfrm>
            <a:off x="7569742" y="0"/>
            <a:ext cx="4583947" cy="830997"/>
          </a:xfrm>
          <a:prstGeom prst="rect">
            <a:avLst/>
          </a:prstGeom>
          <a:noFill/>
        </p:spPr>
        <p:txBody>
          <a:bodyPr wrap="none" rtlCol="0">
            <a:spAutoFit/>
          </a:bodyPr>
          <a:lstStyle/>
          <a:p>
            <a:pPr algn="l"/>
            <a:r>
              <a:rPr lang="en-US" sz="2400" i="1" dirty="0"/>
              <a:t>https://www.crisprbehive.design/</a:t>
            </a:r>
          </a:p>
          <a:p>
            <a:pPr algn="l"/>
            <a:r>
              <a:rPr lang="en-US" sz="2400" i="1" dirty="0"/>
              <a:t>Arbab*, Shen* et al 2020 Cell</a:t>
            </a:r>
          </a:p>
        </p:txBody>
      </p:sp>
      <p:sp>
        <p:nvSpPr>
          <p:cNvPr id="5" name="TextBox 4">
            <a:extLst>
              <a:ext uri="{FF2B5EF4-FFF2-40B4-BE49-F238E27FC236}">
                <a16:creationId xmlns:a16="http://schemas.microsoft.com/office/drawing/2014/main" id="{829D8C62-4671-2BC9-90E1-6D0C6259C38A}"/>
              </a:ext>
            </a:extLst>
          </p:cNvPr>
          <p:cNvSpPr txBox="1"/>
          <p:nvPr/>
        </p:nvSpPr>
        <p:spPr>
          <a:xfrm>
            <a:off x="0" y="218365"/>
            <a:ext cx="4211619" cy="584775"/>
          </a:xfrm>
          <a:prstGeom prst="rect">
            <a:avLst/>
          </a:prstGeom>
          <a:noFill/>
        </p:spPr>
        <p:txBody>
          <a:bodyPr wrap="square" rtlCol="0">
            <a:spAutoFit/>
          </a:bodyPr>
          <a:lstStyle/>
          <a:p>
            <a:pPr algn="ctr"/>
            <a:r>
              <a:rPr lang="en-US" sz="3200" b="1" dirty="0"/>
              <a:t>BE-Hive</a:t>
            </a:r>
          </a:p>
        </p:txBody>
      </p:sp>
      <p:sp>
        <p:nvSpPr>
          <p:cNvPr id="7" name="TextBox 6">
            <a:extLst>
              <a:ext uri="{FF2B5EF4-FFF2-40B4-BE49-F238E27FC236}">
                <a16:creationId xmlns:a16="http://schemas.microsoft.com/office/drawing/2014/main" id="{2FFB1A05-7BFC-3B8E-2F16-30A71856EECD}"/>
              </a:ext>
            </a:extLst>
          </p:cNvPr>
          <p:cNvSpPr txBox="1"/>
          <p:nvPr/>
        </p:nvSpPr>
        <p:spPr>
          <a:xfrm>
            <a:off x="2998695" y="3503868"/>
            <a:ext cx="7667513" cy="2031325"/>
          </a:xfrm>
          <a:prstGeom prst="rect">
            <a:avLst/>
          </a:prstGeom>
          <a:noFill/>
        </p:spPr>
        <p:txBody>
          <a:bodyPr wrap="square">
            <a:spAutoFit/>
          </a:bodyPr>
          <a:lstStyle/>
          <a:p>
            <a:r>
              <a:rPr lang="en-US" dirty="0" err="1">
                <a:latin typeface="Courier New" panose="02070309020205020404" pitchFamily="49" charset="0"/>
                <a:cs typeface="Courier New" panose="02070309020205020404" pitchFamily="49" charset="0"/>
              </a:rPr>
              <a:t>CCGCCCAACGCTGGGGCGGCCGcGGGTACCGGGTTATTCATTaccctggcg</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CCCGCCCAACGCTGGGGCGGCCGcGGGTACCGGGTTATTCATTaccctggc</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cCCCGCCCAACGCTGGGGCGGCCGcGGGTACCGGGTTATTCATTaccctgg</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ccCCCGCCCAACGCTGGGGCGGCCGcGGGTACCGGGTTATTCATTaccctg</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tccCCCGCCCAACGCTGGGGCGGCCGcGGGTACCGGGTTATTCATTaccct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ttccCCCGCCCAACGCTGGGGCGGCCGcGGGTACCGGGTTATTCATTaccc</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cttccCCCGCCCAACGCTGGGGCGGCCGcGGGTACCGGGTTATTCATTacc</a:t>
            </a:r>
            <a:endParaRPr lang="en-US"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4274232F-0555-F0E7-3743-51B40805DFCA}"/>
              </a:ext>
            </a:extLst>
          </p:cNvPr>
          <p:cNvSpPr txBox="1"/>
          <p:nvPr/>
        </p:nvSpPr>
        <p:spPr>
          <a:xfrm>
            <a:off x="677734" y="3226869"/>
            <a:ext cx="2409712" cy="2308324"/>
          </a:xfrm>
          <a:prstGeom prst="rect">
            <a:avLst/>
          </a:prstGeom>
          <a:noFill/>
        </p:spPr>
        <p:txBody>
          <a:bodyPr wrap="square">
            <a:spAutoFit/>
          </a:bodyPr>
          <a:lstStyle/>
          <a:p>
            <a:pPr algn="r"/>
            <a:r>
              <a:rPr lang="en-US" b="1" dirty="0">
                <a:latin typeface="Courier New" panose="02070309020205020404" pitchFamily="49" charset="0"/>
                <a:cs typeface="Courier New" panose="02070309020205020404" pitchFamily="49" charset="0"/>
              </a:rPr>
              <a:t>Variant position</a:t>
            </a:r>
          </a:p>
          <a:p>
            <a:pPr algn="r"/>
            <a:r>
              <a:rPr lang="en-US" b="1" dirty="0">
                <a:latin typeface="Courier New" panose="02070309020205020404" pitchFamily="49" charset="0"/>
                <a:cs typeface="Courier New" panose="02070309020205020404" pitchFamily="49" charset="0"/>
              </a:rPr>
              <a:t>P3</a:t>
            </a:r>
          </a:p>
          <a:p>
            <a:pPr algn="r"/>
            <a:r>
              <a:rPr lang="en-US" b="1" dirty="0">
                <a:latin typeface="Courier New" panose="02070309020205020404" pitchFamily="49" charset="0"/>
                <a:cs typeface="Courier New" panose="02070309020205020404" pitchFamily="49" charset="0"/>
              </a:rPr>
              <a:t>P4</a:t>
            </a:r>
          </a:p>
          <a:p>
            <a:pPr algn="r"/>
            <a:r>
              <a:rPr lang="en-US" b="1" dirty="0">
                <a:latin typeface="Courier New" panose="02070309020205020404" pitchFamily="49" charset="0"/>
                <a:cs typeface="Courier New" panose="02070309020205020404" pitchFamily="49" charset="0"/>
              </a:rPr>
              <a:t>P5</a:t>
            </a:r>
          </a:p>
          <a:p>
            <a:pPr algn="r"/>
            <a:r>
              <a:rPr lang="en-US" b="1" dirty="0">
                <a:latin typeface="Courier New" panose="02070309020205020404" pitchFamily="49" charset="0"/>
                <a:cs typeface="Courier New" panose="02070309020205020404" pitchFamily="49" charset="0"/>
              </a:rPr>
              <a:t>P6</a:t>
            </a:r>
          </a:p>
          <a:p>
            <a:pPr algn="r"/>
            <a:r>
              <a:rPr lang="en-US" b="1" dirty="0">
                <a:latin typeface="Courier New" panose="02070309020205020404" pitchFamily="49" charset="0"/>
                <a:cs typeface="Courier New" panose="02070309020205020404" pitchFamily="49" charset="0"/>
              </a:rPr>
              <a:t>P7</a:t>
            </a:r>
          </a:p>
          <a:p>
            <a:pPr algn="r"/>
            <a:r>
              <a:rPr lang="en-US" b="1" dirty="0">
                <a:latin typeface="Courier New" panose="02070309020205020404" pitchFamily="49" charset="0"/>
                <a:cs typeface="Courier New" panose="02070309020205020404" pitchFamily="49" charset="0"/>
              </a:rPr>
              <a:t>P8</a:t>
            </a:r>
          </a:p>
          <a:p>
            <a:pPr algn="r"/>
            <a:r>
              <a:rPr lang="en-US" b="1" dirty="0">
                <a:latin typeface="Courier New" panose="02070309020205020404" pitchFamily="49" charset="0"/>
                <a:cs typeface="Courier New" panose="02070309020205020404" pitchFamily="49" charset="0"/>
              </a:rPr>
              <a:t>P9</a:t>
            </a:r>
          </a:p>
        </p:txBody>
      </p:sp>
      <p:pic>
        <p:nvPicPr>
          <p:cNvPr id="10" name="Picture 9">
            <a:extLst>
              <a:ext uri="{FF2B5EF4-FFF2-40B4-BE49-F238E27FC236}">
                <a16:creationId xmlns:a16="http://schemas.microsoft.com/office/drawing/2014/main" id="{7E316C4C-6F2F-FAE2-A1BA-0E50A662A553}"/>
              </a:ext>
            </a:extLst>
          </p:cNvPr>
          <p:cNvPicPr>
            <a:picLocks noChangeAspect="1"/>
          </p:cNvPicPr>
          <p:nvPr/>
        </p:nvPicPr>
        <p:blipFill>
          <a:blip r:embed="rId3"/>
          <a:stretch>
            <a:fillRect/>
          </a:stretch>
        </p:blipFill>
        <p:spPr>
          <a:xfrm>
            <a:off x="0" y="1343563"/>
            <a:ext cx="12192000" cy="1398596"/>
          </a:xfrm>
          <a:prstGeom prst="rect">
            <a:avLst/>
          </a:prstGeom>
        </p:spPr>
      </p:pic>
      <p:sp>
        <p:nvSpPr>
          <p:cNvPr id="11" name="TextBox 10">
            <a:extLst>
              <a:ext uri="{FF2B5EF4-FFF2-40B4-BE49-F238E27FC236}">
                <a16:creationId xmlns:a16="http://schemas.microsoft.com/office/drawing/2014/main" id="{7FB2E60F-7734-8285-B80F-BA0458FA89B8}"/>
              </a:ext>
            </a:extLst>
          </p:cNvPr>
          <p:cNvSpPr txBox="1"/>
          <p:nvPr/>
        </p:nvSpPr>
        <p:spPr>
          <a:xfrm>
            <a:off x="0" y="923330"/>
            <a:ext cx="11995720" cy="369332"/>
          </a:xfrm>
          <a:prstGeom prst="rect">
            <a:avLst/>
          </a:prstGeom>
          <a:noFill/>
        </p:spPr>
        <p:txBody>
          <a:bodyPr wrap="none" rtlCol="0">
            <a:spAutoFit/>
          </a:bodyPr>
          <a:lstStyle/>
          <a:p>
            <a:r>
              <a:rPr lang="en-US" i="1" dirty="0"/>
              <a:t>rs35081008 is a SNP associated with LDL levels. We want to edit it to test whether this changes cellular LDL uptake</a:t>
            </a:r>
          </a:p>
        </p:txBody>
      </p:sp>
    </p:spTree>
    <p:extLst>
      <p:ext uri="{BB962C8B-B14F-4D97-AF65-F5344CB8AC3E}">
        <p14:creationId xmlns:p14="http://schemas.microsoft.com/office/powerpoint/2010/main" val="2286948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9DA4FB-5053-F852-7FD3-78FF7D15105E}"/>
              </a:ext>
            </a:extLst>
          </p:cNvPr>
          <p:cNvSpPr txBox="1"/>
          <p:nvPr/>
        </p:nvSpPr>
        <p:spPr>
          <a:xfrm>
            <a:off x="7569742" y="0"/>
            <a:ext cx="4583947" cy="830997"/>
          </a:xfrm>
          <a:prstGeom prst="rect">
            <a:avLst/>
          </a:prstGeom>
          <a:noFill/>
        </p:spPr>
        <p:txBody>
          <a:bodyPr wrap="none" rtlCol="0">
            <a:spAutoFit/>
          </a:bodyPr>
          <a:lstStyle/>
          <a:p>
            <a:pPr algn="l"/>
            <a:r>
              <a:rPr lang="en-US" sz="2400" i="1" dirty="0"/>
              <a:t>https://www.crisprbehive.design/</a:t>
            </a:r>
          </a:p>
          <a:p>
            <a:pPr algn="l"/>
            <a:r>
              <a:rPr lang="en-US" sz="2400" i="1" dirty="0"/>
              <a:t>Arbab*, Shen* et al 2020 Cell</a:t>
            </a:r>
          </a:p>
        </p:txBody>
      </p:sp>
      <p:sp>
        <p:nvSpPr>
          <p:cNvPr id="3" name="TextBox 2">
            <a:extLst>
              <a:ext uri="{FF2B5EF4-FFF2-40B4-BE49-F238E27FC236}">
                <a16:creationId xmlns:a16="http://schemas.microsoft.com/office/drawing/2014/main" id="{0D6029A2-E830-9B61-E184-069127EDB29F}"/>
              </a:ext>
            </a:extLst>
          </p:cNvPr>
          <p:cNvSpPr txBox="1"/>
          <p:nvPr/>
        </p:nvSpPr>
        <p:spPr>
          <a:xfrm>
            <a:off x="0" y="218365"/>
            <a:ext cx="4211619" cy="584775"/>
          </a:xfrm>
          <a:prstGeom prst="rect">
            <a:avLst/>
          </a:prstGeom>
          <a:noFill/>
        </p:spPr>
        <p:txBody>
          <a:bodyPr wrap="square" rtlCol="0">
            <a:spAutoFit/>
          </a:bodyPr>
          <a:lstStyle/>
          <a:p>
            <a:pPr algn="ctr"/>
            <a:r>
              <a:rPr lang="en-US" sz="3200" b="1" dirty="0"/>
              <a:t>BE-Hive</a:t>
            </a:r>
          </a:p>
        </p:txBody>
      </p:sp>
      <p:pic>
        <p:nvPicPr>
          <p:cNvPr id="4" name="Picture 3">
            <a:extLst>
              <a:ext uri="{FF2B5EF4-FFF2-40B4-BE49-F238E27FC236}">
                <a16:creationId xmlns:a16="http://schemas.microsoft.com/office/drawing/2014/main" id="{C6FBF738-DEFE-9B31-7316-C96A244F3AC7}"/>
              </a:ext>
            </a:extLst>
          </p:cNvPr>
          <p:cNvPicPr>
            <a:picLocks noChangeAspect="1"/>
          </p:cNvPicPr>
          <p:nvPr/>
        </p:nvPicPr>
        <p:blipFill>
          <a:blip r:embed="rId2"/>
          <a:stretch>
            <a:fillRect/>
          </a:stretch>
        </p:blipFill>
        <p:spPr>
          <a:xfrm>
            <a:off x="0" y="1343563"/>
            <a:ext cx="12192000" cy="1398596"/>
          </a:xfrm>
          <a:prstGeom prst="rect">
            <a:avLst/>
          </a:prstGeom>
        </p:spPr>
      </p:pic>
      <p:sp>
        <p:nvSpPr>
          <p:cNvPr id="5" name="TextBox 4">
            <a:extLst>
              <a:ext uri="{FF2B5EF4-FFF2-40B4-BE49-F238E27FC236}">
                <a16:creationId xmlns:a16="http://schemas.microsoft.com/office/drawing/2014/main" id="{B8472267-17EA-B38C-F68C-0AC413CA7CD8}"/>
              </a:ext>
            </a:extLst>
          </p:cNvPr>
          <p:cNvSpPr txBox="1"/>
          <p:nvPr/>
        </p:nvSpPr>
        <p:spPr>
          <a:xfrm>
            <a:off x="0" y="923330"/>
            <a:ext cx="11995720" cy="369332"/>
          </a:xfrm>
          <a:prstGeom prst="rect">
            <a:avLst/>
          </a:prstGeom>
          <a:noFill/>
        </p:spPr>
        <p:txBody>
          <a:bodyPr wrap="none" rtlCol="0">
            <a:spAutoFit/>
          </a:bodyPr>
          <a:lstStyle/>
          <a:p>
            <a:r>
              <a:rPr lang="en-US" i="1" dirty="0"/>
              <a:t>rs35081008 is a SNP associated with LDL levels. We want to edit it to test whether this changes cellular LDL uptake</a:t>
            </a:r>
          </a:p>
        </p:txBody>
      </p:sp>
      <p:pic>
        <p:nvPicPr>
          <p:cNvPr id="7" name="Picture 6">
            <a:extLst>
              <a:ext uri="{FF2B5EF4-FFF2-40B4-BE49-F238E27FC236}">
                <a16:creationId xmlns:a16="http://schemas.microsoft.com/office/drawing/2014/main" id="{89C83813-186F-2E2C-FDAC-FF4906C5B377}"/>
              </a:ext>
            </a:extLst>
          </p:cNvPr>
          <p:cNvPicPr>
            <a:picLocks noChangeAspect="1"/>
          </p:cNvPicPr>
          <p:nvPr/>
        </p:nvPicPr>
        <p:blipFill>
          <a:blip r:embed="rId3"/>
          <a:stretch>
            <a:fillRect/>
          </a:stretch>
        </p:blipFill>
        <p:spPr>
          <a:xfrm>
            <a:off x="0" y="2742159"/>
            <a:ext cx="6537570" cy="4074952"/>
          </a:xfrm>
          <a:prstGeom prst="rect">
            <a:avLst/>
          </a:prstGeom>
        </p:spPr>
      </p:pic>
      <p:sp>
        <p:nvSpPr>
          <p:cNvPr id="8" name="Oval 7">
            <a:extLst>
              <a:ext uri="{FF2B5EF4-FFF2-40B4-BE49-F238E27FC236}">
                <a16:creationId xmlns:a16="http://schemas.microsoft.com/office/drawing/2014/main" id="{C26DBCBD-4486-DE1D-9A8B-7429B8A54A32}"/>
              </a:ext>
            </a:extLst>
          </p:cNvPr>
          <p:cNvSpPr/>
          <p:nvPr/>
        </p:nvSpPr>
        <p:spPr>
          <a:xfrm>
            <a:off x="2721685" y="3905026"/>
            <a:ext cx="182879" cy="4733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3BF360-3C5E-9853-A7B3-3833BCAF1060}"/>
              </a:ext>
            </a:extLst>
          </p:cNvPr>
          <p:cNvSpPr txBox="1"/>
          <p:nvPr/>
        </p:nvSpPr>
        <p:spPr>
          <a:xfrm>
            <a:off x="7035500" y="4141694"/>
            <a:ext cx="5202862" cy="1569660"/>
          </a:xfrm>
          <a:prstGeom prst="rect">
            <a:avLst/>
          </a:prstGeom>
          <a:noFill/>
        </p:spPr>
        <p:txBody>
          <a:bodyPr wrap="square" rtlCol="0">
            <a:spAutoFit/>
          </a:bodyPr>
          <a:lstStyle/>
          <a:p>
            <a:r>
              <a:rPr lang="en-US" sz="2400" dirty="0"/>
              <a:t>Using BE4 in </a:t>
            </a:r>
            <a:r>
              <a:rPr lang="en-US" sz="2400" dirty="0" err="1"/>
              <a:t>mES</a:t>
            </a:r>
            <a:r>
              <a:rPr lang="en-US" sz="2400" dirty="0"/>
              <a:t> cells, the gRNA that positions rs35081008 in P5 is predicted to produce most efficient and specific editing</a:t>
            </a:r>
          </a:p>
        </p:txBody>
      </p:sp>
    </p:spTree>
    <p:extLst>
      <p:ext uri="{BB962C8B-B14F-4D97-AF65-F5344CB8AC3E}">
        <p14:creationId xmlns:p14="http://schemas.microsoft.com/office/powerpoint/2010/main" val="177292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34A0E1-9E50-A3C2-4B40-A3BAEE2885A5}"/>
              </a:ext>
            </a:extLst>
          </p:cNvPr>
          <p:cNvPicPr>
            <a:picLocks noChangeAspect="1"/>
          </p:cNvPicPr>
          <p:nvPr/>
        </p:nvPicPr>
        <p:blipFill>
          <a:blip r:embed="rId2"/>
          <a:stretch>
            <a:fillRect/>
          </a:stretch>
        </p:blipFill>
        <p:spPr>
          <a:xfrm>
            <a:off x="121574" y="1167766"/>
            <a:ext cx="5271042" cy="5614034"/>
          </a:xfrm>
          <a:prstGeom prst="rect">
            <a:avLst/>
          </a:prstGeom>
        </p:spPr>
      </p:pic>
      <p:pic>
        <p:nvPicPr>
          <p:cNvPr id="5" name="Picture 4">
            <a:extLst>
              <a:ext uri="{FF2B5EF4-FFF2-40B4-BE49-F238E27FC236}">
                <a16:creationId xmlns:a16="http://schemas.microsoft.com/office/drawing/2014/main" id="{5DA006D1-B914-029D-92EF-BAB3982F1DBB}"/>
              </a:ext>
            </a:extLst>
          </p:cNvPr>
          <p:cNvPicPr>
            <a:picLocks noChangeAspect="1"/>
          </p:cNvPicPr>
          <p:nvPr/>
        </p:nvPicPr>
        <p:blipFill>
          <a:blip r:embed="rId3"/>
          <a:stretch>
            <a:fillRect/>
          </a:stretch>
        </p:blipFill>
        <p:spPr>
          <a:xfrm>
            <a:off x="5392616" y="1155161"/>
            <a:ext cx="6569542" cy="3334048"/>
          </a:xfrm>
          <a:prstGeom prst="rect">
            <a:avLst/>
          </a:prstGeom>
        </p:spPr>
      </p:pic>
      <p:sp>
        <p:nvSpPr>
          <p:cNvPr id="6" name="TextBox 5">
            <a:extLst>
              <a:ext uri="{FF2B5EF4-FFF2-40B4-BE49-F238E27FC236}">
                <a16:creationId xmlns:a16="http://schemas.microsoft.com/office/drawing/2014/main" id="{A026F4F3-F9F0-A4EC-C51F-6EA77DAC842E}"/>
              </a:ext>
            </a:extLst>
          </p:cNvPr>
          <p:cNvSpPr txBox="1"/>
          <p:nvPr/>
        </p:nvSpPr>
        <p:spPr>
          <a:xfrm>
            <a:off x="0" y="146319"/>
            <a:ext cx="12192000" cy="584775"/>
          </a:xfrm>
          <a:prstGeom prst="rect">
            <a:avLst/>
          </a:prstGeom>
          <a:noFill/>
        </p:spPr>
        <p:txBody>
          <a:bodyPr wrap="square" rtlCol="0">
            <a:spAutoFit/>
          </a:bodyPr>
          <a:lstStyle/>
          <a:p>
            <a:pPr algn="ctr"/>
            <a:r>
              <a:rPr lang="en-US" sz="3200" b="1" dirty="0"/>
              <a:t>Base editing library design </a:t>
            </a:r>
          </a:p>
        </p:txBody>
      </p:sp>
      <p:sp>
        <p:nvSpPr>
          <p:cNvPr id="7" name="TextBox 6">
            <a:extLst>
              <a:ext uri="{FF2B5EF4-FFF2-40B4-BE49-F238E27FC236}">
                <a16:creationId xmlns:a16="http://schemas.microsoft.com/office/drawing/2014/main" id="{D4CECB98-D572-385E-3AFE-C5B256B74C7A}"/>
              </a:ext>
            </a:extLst>
          </p:cNvPr>
          <p:cNvSpPr txBox="1"/>
          <p:nvPr/>
        </p:nvSpPr>
        <p:spPr>
          <a:xfrm>
            <a:off x="568034" y="785829"/>
            <a:ext cx="4378122" cy="369332"/>
          </a:xfrm>
          <a:prstGeom prst="rect">
            <a:avLst/>
          </a:prstGeom>
          <a:noFill/>
        </p:spPr>
        <p:txBody>
          <a:bodyPr wrap="none" rtlCol="0">
            <a:spAutoFit/>
          </a:bodyPr>
          <a:lstStyle/>
          <a:p>
            <a:r>
              <a:rPr lang="en-US" b="1" dirty="0" err="1"/>
              <a:t>BEscreen</a:t>
            </a:r>
            <a:r>
              <a:rPr lang="en-US" b="1" dirty="0"/>
              <a:t> (Schneider et al 2025, NAR) </a:t>
            </a:r>
          </a:p>
        </p:txBody>
      </p:sp>
      <p:sp>
        <p:nvSpPr>
          <p:cNvPr id="8" name="TextBox 7">
            <a:extLst>
              <a:ext uri="{FF2B5EF4-FFF2-40B4-BE49-F238E27FC236}">
                <a16:creationId xmlns:a16="http://schemas.microsoft.com/office/drawing/2014/main" id="{AA7E54E8-4307-B9D3-A11F-5E5A48DB30FC}"/>
              </a:ext>
            </a:extLst>
          </p:cNvPr>
          <p:cNvSpPr txBox="1"/>
          <p:nvPr/>
        </p:nvSpPr>
        <p:spPr>
          <a:xfrm>
            <a:off x="6517495" y="798434"/>
            <a:ext cx="4301177" cy="369332"/>
          </a:xfrm>
          <a:prstGeom prst="rect">
            <a:avLst/>
          </a:prstGeom>
          <a:noFill/>
        </p:spPr>
        <p:txBody>
          <a:bodyPr wrap="none" rtlCol="0">
            <a:spAutoFit/>
          </a:bodyPr>
          <a:lstStyle/>
          <a:p>
            <a:r>
              <a:rPr lang="en-US" b="1" dirty="0" err="1"/>
              <a:t>BEstimate</a:t>
            </a:r>
            <a:r>
              <a:rPr lang="en-US" b="1" dirty="0"/>
              <a:t> (Dincer et al 2025, </a:t>
            </a:r>
            <a:r>
              <a:rPr lang="en-US" b="1" dirty="0" err="1"/>
              <a:t>biorxiv</a:t>
            </a:r>
            <a:r>
              <a:rPr lang="en-US" b="1" dirty="0"/>
              <a:t>) </a:t>
            </a:r>
          </a:p>
        </p:txBody>
      </p:sp>
      <p:sp>
        <p:nvSpPr>
          <p:cNvPr id="9" name="TextBox 8">
            <a:extLst>
              <a:ext uri="{FF2B5EF4-FFF2-40B4-BE49-F238E27FC236}">
                <a16:creationId xmlns:a16="http://schemas.microsoft.com/office/drawing/2014/main" id="{900ABA98-B7EE-8539-3DE5-A6A411FB56D7}"/>
              </a:ext>
            </a:extLst>
          </p:cNvPr>
          <p:cNvSpPr txBox="1"/>
          <p:nvPr/>
        </p:nvSpPr>
        <p:spPr>
          <a:xfrm>
            <a:off x="6371492" y="5472006"/>
            <a:ext cx="4786888" cy="461665"/>
          </a:xfrm>
          <a:prstGeom prst="rect">
            <a:avLst/>
          </a:prstGeom>
          <a:noFill/>
        </p:spPr>
        <p:txBody>
          <a:bodyPr wrap="none" rtlCol="0">
            <a:spAutoFit/>
          </a:bodyPr>
          <a:lstStyle/>
          <a:p>
            <a:r>
              <a:rPr lang="en-US" sz="2400" dirty="0"/>
              <a:t>Our lab has not tested these tools</a:t>
            </a:r>
          </a:p>
        </p:txBody>
      </p:sp>
    </p:spTree>
    <p:extLst>
      <p:ext uri="{BB962C8B-B14F-4D97-AF65-F5344CB8AC3E}">
        <p14:creationId xmlns:p14="http://schemas.microsoft.com/office/powerpoint/2010/main" val="945307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16BACB-EFBC-81D0-90C3-DB99F1202FB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78063" y="2320496"/>
            <a:ext cx="7936427" cy="4343633"/>
          </a:xfrm>
          <a:prstGeom prst="rect">
            <a:avLst/>
          </a:prstGeom>
        </p:spPr>
      </p:pic>
      <p:sp>
        <p:nvSpPr>
          <p:cNvPr id="3" name="TextBox 2">
            <a:extLst>
              <a:ext uri="{FF2B5EF4-FFF2-40B4-BE49-F238E27FC236}">
                <a16:creationId xmlns:a16="http://schemas.microsoft.com/office/drawing/2014/main" id="{011079DC-0317-0E5D-0CA7-695B10CC1383}"/>
              </a:ext>
            </a:extLst>
          </p:cNvPr>
          <p:cNvSpPr txBox="1"/>
          <p:nvPr/>
        </p:nvSpPr>
        <p:spPr>
          <a:xfrm>
            <a:off x="8911244" y="6550223"/>
            <a:ext cx="3323346" cy="307777"/>
          </a:xfrm>
          <a:prstGeom prst="rect">
            <a:avLst/>
          </a:prstGeom>
          <a:noFill/>
        </p:spPr>
        <p:txBody>
          <a:bodyPr wrap="none" rtlCol="0">
            <a:spAutoFit/>
          </a:bodyPr>
          <a:lstStyle/>
          <a:p>
            <a:r>
              <a:rPr lang="en-US" sz="1400" i="1" dirty="0"/>
              <a:t>Anzalone et al 2020, Nature, Synthego.com</a:t>
            </a:r>
          </a:p>
        </p:txBody>
      </p:sp>
      <p:sp>
        <p:nvSpPr>
          <p:cNvPr id="4" name="TextBox 3">
            <a:extLst>
              <a:ext uri="{FF2B5EF4-FFF2-40B4-BE49-F238E27FC236}">
                <a16:creationId xmlns:a16="http://schemas.microsoft.com/office/drawing/2014/main" id="{9D1AAFD9-3B37-3B78-42AD-16863876131B}"/>
              </a:ext>
            </a:extLst>
          </p:cNvPr>
          <p:cNvSpPr txBox="1"/>
          <p:nvPr/>
        </p:nvSpPr>
        <p:spPr>
          <a:xfrm>
            <a:off x="0" y="95150"/>
            <a:ext cx="12192000" cy="523220"/>
          </a:xfrm>
          <a:prstGeom prst="rect">
            <a:avLst/>
          </a:prstGeom>
          <a:noFill/>
        </p:spPr>
        <p:txBody>
          <a:bodyPr wrap="square" rtlCol="0">
            <a:spAutoFit/>
          </a:bodyPr>
          <a:lstStyle/>
          <a:p>
            <a:pPr algn="ctr"/>
            <a:r>
              <a:rPr lang="en-US" sz="2800" b="1" dirty="0"/>
              <a:t>Prime editing: search and replace gene editing</a:t>
            </a:r>
          </a:p>
        </p:txBody>
      </p:sp>
      <p:sp>
        <p:nvSpPr>
          <p:cNvPr id="5" name="TextBox 4">
            <a:extLst>
              <a:ext uri="{FF2B5EF4-FFF2-40B4-BE49-F238E27FC236}">
                <a16:creationId xmlns:a16="http://schemas.microsoft.com/office/drawing/2014/main" id="{8EB2C2F3-6E4A-5860-FB28-F5F1513FBF31}"/>
              </a:ext>
            </a:extLst>
          </p:cNvPr>
          <p:cNvSpPr txBox="1"/>
          <p:nvPr/>
        </p:nvSpPr>
        <p:spPr>
          <a:xfrm>
            <a:off x="176633" y="673290"/>
            <a:ext cx="10524617" cy="1569660"/>
          </a:xfrm>
          <a:prstGeom prst="rect">
            <a:avLst/>
          </a:prstGeom>
          <a:noFill/>
        </p:spPr>
        <p:txBody>
          <a:bodyPr wrap="square" rtlCol="0">
            <a:spAutoFit/>
          </a:bodyPr>
          <a:lstStyle/>
          <a:p>
            <a:pPr algn="l"/>
            <a:r>
              <a:rPr lang="en-US" sz="2400" dirty="0"/>
              <a:t>Prime editing harnesses reverse transcriptase to write sequences into genome</a:t>
            </a:r>
          </a:p>
          <a:p>
            <a:pPr marL="342900" indent="-342900" algn="l">
              <a:buFont typeface="Arial" panose="020B0604020202020204" pitchFamily="34" charset="0"/>
              <a:buChar char="•"/>
            </a:pPr>
            <a:r>
              <a:rPr lang="en-US" sz="2400" b="1" dirty="0"/>
              <a:t>Prime editor</a:t>
            </a:r>
            <a:r>
              <a:rPr lang="en-US" sz="2400" dirty="0"/>
              <a:t>: Cas9</a:t>
            </a:r>
            <a:r>
              <a:rPr lang="en-US" sz="2400" baseline="30000" dirty="0"/>
              <a:t>H840A</a:t>
            </a:r>
            <a:r>
              <a:rPr lang="en-US" sz="2400" dirty="0"/>
              <a:t> </a:t>
            </a:r>
            <a:r>
              <a:rPr lang="en-US" sz="2400" dirty="0" err="1"/>
              <a:t>nickase</a:t>
            </a:r>
            <a:r>
              <a:rPr lang="en-US" sz="2400" dirty="0"/>
              <a:t> fused to reverse transcriptase (RT)</a:t>
            </a:r>
          </a:p>
          <a:p>
            <a:pPr marL="342900" indent="-342900" algn="l">
              <a:buFont typeface="Arial" panose="020B0604020202020204" pitchFamily="34" charset="0"/>
              <a:buChar char="•"/>
            </a:pPr>
            <a:r>
              <a:rPr lang="en-US" sz="2400" b="1" dirty="0"/>
              <a:t>Prime guide RNA (</a:t>
            </a:r>
            <a:r>
              <a:rPr lang="en-US" sz="2400" b="1" dirty="0" err="1"/>
              <a:t>pegRNA</a:t>
            </a:r>
            <a:r>
              <a:rPr lang="en-US" sz="2400" b="1" dirty="0"/>
              <a:t>)</a:t>
            </a:r>
            <a:r>
              <a:rPr lang="en-US" sz="2400" dirty="0"/>
              <a:t>: gRNA fused to RT primer and template to be integrated into genome</a:t>
            </a:r>
          </a:p>
        </p:txBody>
      </p:sp>
    </p:spTree>
    <p:extLst>
      <p:ext uri="{BB962C8B-B14F-4D97-AF65-F5344CB8AC3E}">
        <p14:creationId xmlns:p14="http://schemas.microsoft.com/office/powerpoint/2010/main" val="3559243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0A7712-F40C-AEF6-4CF4-BC89AF3ED723}"/>
              </a:ext>
            </a:extLst>
          </p:cNvPr>
          <p:cNvSpPr txBox="1"/>
          <p:nvPr/>
        </p:nvSpPr>
        <p:spPr>
          <a:xfrm>
            <a:off x="0" y="95150"/>
            <a:ext cx="12192000" cy="523220"/>
          </a:xfrm>
          <a:prstGeom prst="rect">
            <a:avLst/>
          </a:prstGeom>
          <a:noFill/>
        </p:spPr>
        <p:txBody>
          <a:bodyPr wrap="square" rtlCol="0">
            <a:spAutoFit/>
          </a:bodyPr>
          <a:lstStyle/>
          <a:p>
            <a:pPr algn="ctr"/>
            <a:r>
              <a:rPr lang="en-US" sz="2800" b="1" dirty="0"/>
              <a:t>Steps in prime editing</a:t>
            </a:r>
          </a:p>
        </p:txBody>
      </p:sp>
      <p:pic>
        <p:nvPicPr>
          <p:cNvPr id="7" name="Picture 6">
            <a:extLst>
              <a:ext uri="{FF2B5EF4-FFF2-40B4-BE49-F238E27FC236}">
                <a16:creationId xmlns:a16="http://schemas.microsoft.com/office/drawing/2014/main" id="{0E1168C7-9941-C522-C6F8-CD096EDA0DDD}"/>
              </a:ext>
            </a:extLst>
          </p:cNvPr>
          <p:cNvPicPr>
            <a:picLocks noChangeAspect="1"/>
          </p:cNvPicPr>
          <p:nvPr/>
        </p:nvPicPr>
        <p:blipFill rotWithShape="1">
          <a:blip r:embed="rId2"/>
          <a:srcRect l="8578" r="3202" b="50399"/>
          <a:stretch/>
        </p:blipFill>
        <p:spPr>
          <a:xfrm>
            <a:off x="0" y="851641"/>
            <a:ext cx="12181426" cy="3188346"/>
          </a:xfrm>
          <a:prstGeom prst="rect">
            <a:avLst/>
          </a:prstGeom>
        </p:spPr>
      </p:pic>
      <p:sp>
        <p:nvSpPr>
          <p:cNvPr id="8" name="TextBox 7">
            <a:extLst>
              <a:ext uri="{FF2B5EF4-FFF2-40B4-BE49-F238E27FC236}">
                <a16:creationId xmlns:a16="http://schemas.microsoft.com/office/drawing/2014/main" id="{9538F5A3-D300-9568-57D2-9CD9BF9EE202}"/>
              </a:ext>
            </a:extLst>
          </p:cNvPr>
          <p:cNvSpPr txBox="1"/>
          <p:nvPr/>
        </p:nvSpPr>
        <p:spPr>
          <a:xfrm>
            <a:off x="9427059" y="6550223"/>
            <a:ext cx="2547685" cy="307777"/>
          </a:xfrm>
          <a:prstGeom prst="rect">
            <a:avLst/>
          </a:prstGeom>
          <a:noFill/>
        </p:spPr>
        <p:txBody>
          <a:bodyPr wrap="none" rtlCol="0">
            <a:spAutoFit/>
          </a:bodyPr>
          <a:lstStyle/>
          <a:p>
            <a:pPr algn="l"/>
            <a:r>
              <a:rPr lang="en-US" sz="1400" i="1" dirty="0"/>
              <a:t>Doman et al 2022, Nat Protocols</a:t>
            </a:r>
          </a:p>
        </p:txBody>
      </p:sp>
      <p:grpSp>
        <p:nvGrpSpPr>
          <p:cNvPr id="2" name="Group 1">
            <a:extLst>
              <a:ext uri="{FF2B5EF4-FFF2-40B4-BE49-F238E27FC236}">
                <a16:creationId xmlns:a16="http://schemas.microsoft.com/office/drawing/2014/main" id="{0534A8DD-B1FC-6B8A-0811-70C11AF557DC}"/>
              </a:ext>
            </a:extLst>
          </p:cNvPr>
          <p:cNvGrpSpPr/>
          <p:nvPr/>
        </p:nvGrpSpPr>
        <p:grpSpPr>
          <a:xfrm>
            <a:off x="-10574" y="4273258"/>
            <a:ext cx="12192000" cy="1674580"/>
            <a:chOff x="0" y="1762298"/>
            <a:chExt cx="12192000" cy="1674580"/>
          </a:xfrm>
        </p:grpSpPr>
        <p:pic>
          <p:nvPicPr>
            <p:cNvPr id="3" name="Picture 2">
              <a:extLst>
                <a:ext uri="{FF2B5EF4-FFF2-40B4-BE49-F238E27FC236}">
                  <a16:creationId xmlns:a16="http://schemas.microsoft.com/office/drawing/2014/main" id="{C641FC13-0F94-88A5-462C-570C90861AD7}"/>
                </a:ext>
              </a:extLst>
            </p:cNvPr>
            <p:cNvPicPr>
              <a:picLocks noChangeAspect="1"/>
            </p:cNvPicPr>
            <p:nvPr/>
          </p:nvPicPr>
          <p:blipFill rotWithShape="1">
            <a:blip r:embed="rId2"/>
            <a:srcRect t="52866" b="17629"/>
            <a:stretch/>
          </p:blipFill>
          <p:spPr>
            <a:xfrm>
              <a:off x="0" y="1762298"/>
              <a:ext cx="12192000" cy="1674580"/>
            </a:xfrm>
            <a:prstGeom prst="rect">
              <a:avLst/>
            </a:prstGeom>
          </p:spPr>
        </p:pic>
        <p:sp>
          <p:nvSpPr>
            <p:cNvPr id="4" name="Rectangle 3">
              <a:extLst>
                <a:ext uri="{FF2B5EF4-FFF2-40B4-BE49-F238E27FC236}">
                  <a16:creationId xmlns:a16="http://schemas.microsoft.com/office/drawing/2014/main" id="{222E47BB-9DBC-E8D2-5983-46A3AFDB6AFB}"/>
                </a:ext>
              </a:extLst>
            </p:cNvPr>
            <p:cNvSpPr/>
            <p:nvPr/>
          </p:nvSpPr>
          <p:spPr>
            <a:xfrm>
              <a:off x="1718841" y="2858947"/>
              <a:ext cx="6169306" cy="445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36E8CCF-567C-D609-16DE-875C1F2828E8}"/>
                </a:ext>
              </a:extLst>
            </p:cNvPr>
            <p:cNvPicPr>
              <a:picLocks noChangeAspect="1"/>
            </p:cNvPicPr>
            <p:nvPr/>
          </p:nvPicPr>
          <p:blipFill rotWithShape="1">
            <a:blip r:embed="rId2"/>
            <a:srcRect l="2500" t="69503" r="95459" b="28967"/>
            <a:stretch/>
          </p:blipFill>
          <p:spPr>
            <a:xfrm>
              <a:off x="2748987" y="2715067"/>
              <a:ext cx="248855" cy="86810"/>
            </a:xfrm>
            <a:prstGeom prst="rect">
              <a:avLst/>
            </a:prstGeom>
          </p:spPr>
        </p:pic>
        <p:pic>
          <p:nvPicPr>
            <p:cNvPr id="9" name="Picture 8">
              <a:extLst>
                <a:ext uri="{FF2B5EF4-FFF2-40B4-BE49-F238E27FC236}">
                  <a16:creationId xmlns:a16="http://schemas.microsoft.com/office/drawing/2014/main" id="{FC7117A3-FE77-EB07-F996-B66491C6CF6E}"/>
                </a:ext>
              </a:extLst>
            </p:cNvPr>
            <p:cNvPicPr>
              <a:picLocks noChangeAspect="1"/>
            </p:cNvPicPr>
            <p:nvPr/>
          </p:nvPicPr>
          <p:blipFill rotWithShape="1">
            <a:blip r:embed="rId2"/>
            <a:srcRect l="2500" t="69503" r="95459" b="28967"/>
            <a:stretch/>
          </p:blipFill>
          <p:spPr>
            <a:xfrm>
              <a:off x="7470493" y="2715067"/>
              <a:ext cx="248855" cy="86810"/>
            </a:xfrm>
            <a:prstGeom prst="rect">
              <a:avLst/>
            </a:prstGeom>
          </p:spPr>
        </p:pic>
      </p:grpSp>
    </p:spTree>
    <p:extLst>
      <p:ext uri="{BB962C8B-B14F-4D97-AF65-F5344CB8AC3E}">
        <p14:creationId xmlns:p14="http://schemas.microsoft.com/office/powerpoint/2010/main" val="1712112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4A4F-D248-FF60-9730-A2AEE5B73BF9}"/>
              </a:ext>
            </a:extLst>
          </p:cNvPr>
          <p:cNvPicPr>
            <a:picLocks noChangeAspect="1"/>
          </p:cNvPicPr>
          <p:nvPr/>
        </p:nvPicPr>
        <p:blipFill rotWithShape="1">
          <a:blip r:embed="rId2">
            <a:extLst>
              <a:ext uri="{28A0092B-C50C-407E-A947-70E740481C1C}">
                <a14:useLocalDpi xmlns:a14="http://schemas.microsoft.com/office/drawing/2010/main" val="0"/>
              </a:ext>
            </a:extLst>
          </a:blip>
          <a:srcRect l="965" t="2810" r="1170" b="758"/>
          <a:stretch/>
        </p:blipFill>
        <p:spPr>
          <a:xfrm>
            <a:off x="0" y="674796"/>
            <a:ext cx="12161520" cy="4376947"/>
          </a:xfrm>
          <a:prstGeom prst="rect">
            <a:avLst/>
          </a:prstGeom>
        </p:spPr>
      </p:pic>
      <p:sp>
        <p:nvSpPr>
          <p:cNvPr id="4" name="TextBox 3">
            <a:extLst>
              <a:ext uri="{FF2B5EF4-FFF2-40B4-BE49-F238E27FC236}">
                <a16:creationId xmlns:a16="http://schemas.microsoft.com/office/drawing/2014/main" id="{F7B61647-2291-AF49-5BCD-6BE647D431A3}"/>
              </a:ext>
            </a:extLst>
          </p:cNvPr>
          <p:cNvSpPr txBox="1"/>
          <p:nvPr/>
        </p:nvSpPr>
        <p:spPr>
          <a:xfrm>
            <a:off x="9875454" y="4646158"/>
            <a:ext cx="2119811" cy="307777"/>
          </a:xfrm>
          <a:prstGeom prst="rect">
            <a:avLst/>
          </a:prstGeom>
          <a:noFill/>
        </p:spPr>
        <p:txBody>
          <a:bodyPr wrap="none" rtlCol="0">
            <a:spAutoFit/>
          </a:bodyPr>
          <a:lstStyle/>
          <a:p>
            <a:r>
              <a:rPr lang="en-US" sz="1400" i="1" dirty="0"/>
              <a:t>Kim et al 2020 Nat Biotech</a:t>
            </a:r>
          </a:p>
        </p:txBody>
      </p:sp>
      <p:sp>
        <p:nvSpPr>
          <p:cNvPr id="5" name="TextBox 4">
            <a:extLst>
              <a:ext uri="{FF2B5EF4-FFF2-40B4-BE49-F238E27FC236}">
                <a16:creationId xmlns:a16="http://schemas.microsoft.com/office/drawing/2014/main" id="{EE34619E-3833-3BBE-49B4-26701B13F83A}"/>
              </a:ext>
            </a:extLst>
          </p:cNvPr>
          <p:cNvSpPr txBox="1"/>
          <p:nvPr/>
        </p:nvSpPr>
        <p:spPr>
          <a:xfrm>
            <a:off x="0" y="95150"/>
            <a:ext cx="12192000" cy="523220"/>
          </a:xfrm>
          <a:prstGeom prst="rect">
            <a:avLst/>
          </a:prstGeom>
          <a:noFill/>
        </p:spPr>
        <p:txBody>
          <a:bodyPr wrap="square" rtlCol="0">
            <a:spAutoFit/>
          </a:bodyPr>
          <a:lstStyle/>
          <a:p>
            <a:pPr algn="ctr"/>
            <a:r>
              <a:rPr lang="en-US" sz="2800" b="1" dirty="0"/>
              <a:t>Prime editing using standard “PE2” system </a:t>
            </a:r>
          </a:p>
        </p:txBody>
      </p:sp>
      <p:sp>
        <p:nvSpPr>
          <p:cNvPr id="6" name="TextBox 5">
            <a:extLst>
              <a:ext uri="{FF2B5EF4-FFF2-40B4-BE49-F238E27FC236}">
                <a16:creationId xmlns:a16="http://schemas.microsoft.com/office/drawing/2014/main" id="{D6395F29-864A-7097-593D-DE49C3E9D2BB}"/>
              </a:ext>
            </a:extLst>
          </p:cNvPr>
          <p:cNvSpPr txBox="1"/>
          <p:nvPr/>
        </p:nvSpPr>
        <p:spPr>
          <a:xfrm>
            <a:off x="298504" y="5396343"/>
            <a:ext cx="11117641" cy="830997"/>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Prime editing can make all possible substitution, short insertion, and short deletion edits</a:t>
            </a:r>
          </a:p>
        </p:txBody>
      </p:sp>
    </p:spTree>
    <p:extLst>
      <p:ext uri="{BB962C8B-B14F-4D97-AF65-F5344CB8AC3E}">
        <p14:creationId xmlns:p14="http://schemas.microsoft.com/office/powerpoint/2010/main" val="220539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950A1AEE-E4E3-6959-7C83-80A77DBCA81C}"/>
              </a:ext>
            </a:extLst>
          </p:cNvPr>
          <p:cNvSpPr/>
          <p:nvPr/>
        </p:nvSpPr>
        <p:spPr>
          <a:xfrm>
            <a:off x="4480863" y="5039529"/>
            <a:ext cx="2044149" cy="816428"/>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8F6364-0766-2EA2-C0F7-E31AAEB93226}"/>
              </a:ext>
            </a:extLst>
          </p:cNvPr>
          <p:cNvSpPr/>
          <p:nvPr/>
        </p:nvSpPr>
        <p:spPr>
          <a:xfrm>
            <a:off x="4932641" y="2363748"/>
            <a:ext cx="2044149" cy="816428"/>
          </a:xfrm>
          <a:prstGeom prst="ellipse">
            <a:avLst/>
          </a:prstGeom>
          <a:solidFill>
            <a:srgbClr val="FFD466"/>
          </a:solidFill>
          <a:ln>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1BD949-287A-2E7F-6506-76A5F291B76E}"/>
              </a:ext>
            </a:extLst>
          </p:cNvPr>
          <p:cNvSpPr/>
          <p:nvPr/>
        </p:nvSpPr>
        <p:spPr>
          <a:xfrm>
            <a:off x="2764216" y="2326927"/>
            <a:ext cx="2044149" cy="816428"/>
          </a:xfrm>
          <a:prstGeom prst="ellipse">
            <a:avLst/>
          </a:prstGeom>
          <a:solidFill>
            <a:srgbClr val="FFD46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0760870-9745-DB94-AD16-9A4DE54DE888}"/>
              </a:ext>
            </a:extLst>
          </p:cNvPr>
          <p:cNvSpPr/>
          <p:nvPr/>
        </p:nvSpPr>
        <p:spPr>
          <a:xfrm>
            <a:off x="576225" y="2372546"/>
            <a:ext cx="1977945" cy="6731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8FBACC3-B13D-339E-BAF8-AE2A8E9B60BD}"/>
              </a:ext>
            </a:extLst>
          </p:cNvPr>
          <p:cNvSpPr txBox="1"/>
          <p:nvPr/>
        </p:nvSpPr>
        <p:spPr>
          <a:xfrm>
            <a:off x="289484" y="1020638"/>
            <a:ext cx="5766027"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Considerations:</a:t>
            </a:r>
          </a:p>
        </p:txBody>
      </p:sp>
      <p:sp>
        <p:nvSpPr>
          <p:cNvPr id="12" name="TextBox 11">
            <a:extLst>
              <a:ext uri="{FF2B5EF4-FFF2-40B4-BE49-F238E27FC236}">
                <a16:creationId xmlns:a16="http://schemas.microsoft.com/office/drawing/2014/main" id="{C4F756FA-B9B4-488F-EF97-CF70B853B654}"/>
              </a:ext>
            </a:extLst>
          </p:cNvPr>
          <p:cNvSpPr txBox="1"/>
          <p:nvPr/>
        </p:nvSpPr>
        <p:spPr>
          <a:xfrm>
            <a:off x="595993" y="2491886"/>
            <a:ext cx="1911742" cy="369332"/>
          </a:xfrm>
          <a:prstGeom prst="rect">
            <a:avLst/>
          </a:prstGeom>
          <a:noFill/>
        </p:spPr>
        <p:txBody>
          <a:bodyPr wrap="none" rtlCol="0">
            <a:spAutoFit/>
          </a:bodyPr>
          <a:lstStyle/>
          <a:p>
            <a:r>
              <a:rPr lang="en-US" dirty="0"/>
              <a:t>Editing efficiency</a:t>
            </a:r>
          </a:p>
        </p:txBody>
      </p:sp>
      <p:sp>
        <p:nvSpPr>
          <p:cNvPr id="15" name="TextBox 14">
            <a:extLst>
              <a:ext uri="{FF2B5EF4-FFF2-40B4-BE49-F238E27FC236}">
                <a16:creationId xmlns:a16="http://schemas.microsoft.com/office/drawing/2014/main" id="{EDDBA0A7-400D-2F47-C706-FD643D9D9FE5}"/>
              </a:ext>
            </a:extLst>
          </p:cNvPr>
          <p:cNvSpPr txBox="1"/>
          <p:nvPr/>
        </p:nvSpPr>
        <p:spPr>
          <a:xfrm>
            <a:off x="5189122" y="2423147"/>
            <a:ext cx="1531188" cy="646331"/>
          </a:xfrm>
          <a:prstGeom prst="rect">
            <a:avLst/>
          </a:prstGeom>
          <a:noFill/>
        </p:spPr>
        <p:txBody>
          <a:bodyPr wrap="square" rtlCol="0">
            <a:spAutoFit/>
          </a:bodyPr>
          <a:lstStyle/>
          <a:p>
            <a:r>
              <a:rPr lang="en-US" dirty="0"/>
              <a:t>Mutational outcomes</a:t>
            </a:r>
          </a:p>
        </p:txBody>
      </p:sp>
      <p:sp>
        <p:nvSpPr>
          <p:cNvPr id="18" name="TextBox 17">
            <a:extLst>
              <a:ext uri="{FF2B5EF4-FFF2-40B4-BE49-F238E27FC236}">
                <a16:creationId xmlns:a16="http://schemas.microsoft.com/office/drawing/2014/main" id="{E4B30515-8E21-EDF3-75C4-F1FF4B2E84C9}"/>
              </a:ext>
            </a:extLst>
          </p:cNvPr>
          <p:cNvSpPr txBox="1"/>
          <p:nvPr/>
        </p:nvSpPr>
        <p:spPr>
          <a:xfrm>
            <a:off x="3127842" y="2520584"/>
            <a:ext cx="1270541" cy="369332"/>
          </a:xfrm>
          <a:prstGeom prst="rect">
            <a:avLst/>
          </a:prstGeom>
          <a:noFill/>
        </p:spPr>
        <p:txBody>
          <a:bodyPr wrap="none" rtlCol="0">
            <a:spAutoFit/>
          </a:bodyPr>
          <a:lstStyle/>
          <a:p>
            <a:r>
              <a:rPr lang="en-US" dirty="0"/>
              <a:t>Off-targets</a:t>
            </a:r>
          </a:p>
        </p:txBody>
      </p:sp>
      <p:sp>
        <p:nvSpPr>
          <p:cNvPr id="3" name="TextBox 2">
            <a:extLst>
              <a:ext uri="{FF2B5EF4-FFF2-40B4-BE49-F238E27FC236}">
                <a16:creationId xmlns:a16="http://schemas.microsoft.com/office/drawing/2014/main" id="{F6FB3D72-3160-5983-4B65-CE8E4518D53C}"/>
              </a:ext>
            </a:extLst>
          </p:cNvPr>
          <p:cNvSpPr txBox="1"/>
          <p:nvPr/>
        </p:nvSpPr>
        <p:spPr>
          <a:xfrm>
            <a:off x="289483" y="3627638"/>
            <a:ext cx="5766027" cy="369332"/>
          </a:xfrm>
          <a:prstGeom prst="rect">
            <a:avLst/>
          </a:prstGeom>
          <a:noFill/>
        </p:spPr>
        <p:txBody>
          <a:bodyPr wrap="square" rtlCol="0">
            <a:spAutoFit/>
          </a:bodyPr>
          <a:lstStyle/>
          <a:p>
            <a:pPr marL="285750" indent="-285750">
              <a:buFont typeface="Arial" panose="020B0604020202020204" pitchFamily="34" charset="0"/>
              <a:buChar char="•"/>
            </a:pPr>
            <a:r>
              <a:rPr lang="en-US" dirty="0"/>
              <a:t>Editing strategy?</a:t>
            </a:r>
          </a:p>
        </p:txBody>
      </p:sp>
      <p:sp>
        <p:nvSpPr>
          <p:cNvPr id="4" name="TextBox 3">
            <a:extLst>
              <a:ext uri="{FF2B5EF4-FFF2-40B4-BE49-F238E27FC236}">
                <a16:creationId xmlns:a16="http://schemas.microsoft.com/office/drawing/2014/main" id="{381EBDC2-CE18-3A36-B1B6-F2FB537BBAC1}"/>
              </a:ext>
            </a:extLst>
          </p:cNvPr>
          <p:cNvSpPr txBox="1"/>
          <p:nvPr/>
        </p:nvSpPr>
        <p:spPr>
          <a:xfrm>
            <a:off x="760653" y="5234276"/>
            <a:ext cx="1454244" cy="369332"/>
          </a:xfrm>
          <a:prstGeom prst="rect">
            <a:avLst/>
          </a:prstGeom>
          <a:noFill/>
        </p:spPr>
        <p:txBody>
          <a:bodyPr wrap="none" rtlCol="0">
            <a:spAutoFit/>
          </a:bodyPr>
          <a:lstStyle/>
          <a:p>
            <a:r>
              <a:rPr lang="en-US" dirty="0"/>
              <a:t>Base editing</a:t>
            </a:r>
          </a:p>
        </p:txBody>
      </p:sp>
      <p:sp>
        <p:nvSpPr>
          <p:cNvPr id="6" name="TextBox 5">
            <a:extLst>
              <a:ext uri="{FF2B5EF4-FFF2-40B4-BE49-F238E27FC236}">
                <a16:creationId xmlns:a16="http://schemas.microsoft.com/office/drawing/2014/main" id="{3E374512-9B3D-DC97-05C9-9D2A550750CE}"/>
              </a:ext>
            </a:extLst>
          </p:cNvPr>
          <p:cNvSpPr txBox="1"/>
          <p:nvPr/>
        </p:nvSpPr>
        <p:spPr>
          <a:xfrm>
            <a:off x="2554170" y="4323800"/>
            <a:ext cx="1531188" cy="369332"/>
          </a:xfrm>
          <a:prstGeom prst="rect">
            <a:avLst/>
          </a:prstGeom>
          <a:noFill/>
        </p:spPr>
        <p:txBody>
          <a:bodyPr wrap="none" rtlCol="0">
            <a:spAutoFit/>
          </a:bodyPr>
          <a:lstStyle/>
          <a:p>
            <a:r>
              <a:rPr lang="en-US" dirty="0"/>
              <a:t>Prime editing</a:t>
            </a:r>
          </a:p>
        </p:txBody>
      </p:sp>
      <p:sp>
        <p:nvSpPr>
          <p:cNvPr id="9" name="TextBox 8">
            <a:extLst>
              <a:ext uri="{FF2B5EF4-FFF2-40B4-BE49-F238E27FC236}">
                <a16:creationId xmlns:a16="http://schemas.microsoft.com/office/drawing/2014/main" id="{2C26CECA-3653-264C-AEA9-D62C9AE633DF}"/>
              </a:ext>
            </a:extLst>
          </p:cNvPr>
          <p:cNvSpPr txBox="1"/>
          <p:nvPr/>
        </p:nvSpPr>
        <p:spPr>
          <a:xfrm>
            <a:off x="4634751" y="5263077"/>
            <a:ext cx="1890261" cy="369332"/>
          </a:xfrm>
          <a:prstGeom prst="rect">
            <a:avLst/>
          </a:prstGeom>
          <a:noFill/>
        </p:spPr>
        <p:txBody>
          <a:bodyPr wrap="none" rtlCol="0">
            <a:spAutoFit/>
          </a:bodyPr>
          <a:lstStyle/>
          <a:p>
            <a:r>
              <a:rPr lang="en-US" dirty="0"/>
              <a:t>Nuclease cutting</a:t>
            </a:r>
          </a:p>
        </p:txBody>
      </p:sp>
      <p:sp>
        <p:nvSpPr>
          <p:cNvPr id="16" name="TextBox 15">
            <a:extLst>
              <a:ext uri="{FF2B5EF4-FFF2-40B4-BE49-F238E27FC236}">
                <a16:creationId xmlns:a16="http://schemas.microsoft.com/office/drawing/2014/main" id="{E43B52FC-02D9-3374-D7C1-F13AE3875F5F}"/>
              </a:ext>
            </a:extLst>
          </p:cNvPr>
          <p:cNvSpPr txBox="1"/>
          <p:nvPr/>
        </p:nvSpPr>
        <p:spPr>
          <a:xfrm>
            <a:off x="6525012" y="4323800"/>
            <a:ext cx="1890261" cy="646331"/>
          </a:xfrm>
          <a:prstGeom prst="rect">
            <a:avLst/>
          </a:prstGeom>
          <a:noFill/>
        </p:spPr>
        <p:txBody>
          <a:bodyPr wrap="none" rtlCol="0">
            <a:spAutoFit/>
          </a:bodyPr>
          <a:lstStyle/>
          <a:p>
            <a:r>
              <a:rPr lang="en-US" dirty="0"/>
              <a:t>Nuclease cutting</a:t>
            </a:r>
          </a:p>
          <a:p>
            <a:r>
              <a:rPr lang="en-US" dirty="0"/>
              <a:t>+ HDR template</a:t>
            </a:r>
          </a:p>
        </p:txBody>
      </p:sp>
      <p:sp>
        <p:nvSpPr>
          <p:cNvPr id="22" name="TextBox 21">
            <a:extLst>
              <a:ext uri="{FF2B5EF4-FFF2-40B4-BE49-F238E27FC236}">
                <a16:creationId xmlns:a16="http://schemas.microsoft.com/office/drawing/2014/main" id="{F13D7D04-3B32-6280-39BE-CEF3BFEE077D}"/>
              </a:ext>
            </a:extLst>
          </p:cNvPr>
          <p:cNvSpPr txBox="1"/>
          <p:nvPr/>
        </p:nvSpPr>
        <p:spPr>
          <a:xfrm>
            <a:off x="8521339" y="5165636"/>
            <a:ext cx="1261884" cy="646331"/>
          </a:xfrm>
          <a:prstGeom prst="rect">
            <a:avLst/>
          </a:prstGeom>
          <a:noFill/>
        </p:spPr>
        <p:txBody>
          <a:bodyPr wrap="none" rtlCol="0">
            <a:spAutoFit/>
          </a:bodyPr>
          <a:lstStyle/>
          <a:p>
            <a:r>
              <a:rPr lang="en-US" dirty="0"/>
              <a:t>Epigenetic</a:t>
            </a:r>
          </a:p>
          <a:p>
            <a:r>
              <a:rPr lang="en-US" dirty="0"/>
              <a:t>editing</a:t>
            </a:r>
          </a:p>
        </p:txBody>
      </p:sp>
      <p:sp>
        <p:nvSpPr>
          <p:cNvPr id="23" name="TextBox 22">
            <a:extLst>
              <a:ext uri="{FF2B5EF4-FFF2-40B4-BE49-F238E27FC236}">
                <a16:creationId xmlns:a16="http://schemas.microsoft.com/office/drawing/2014/main" id="{0652136F-ED65-EA2B-EFC6-7D110B1DFF07}"/>
              </a:ext>
            </a:extLst>
          </p:cNvPr>
          <p:cNvSpPr txBox="1"/>
          <p:nvPr/>
        </p:nvSpPr>
        <p:spPr>
          <a:xfrm>
            <a:off x="9567483" y="4147871"/>
            <a:ext cx="1403013" cy="369332"/>
          </a:xfrm>
          <a:prstGeom prst="rect">
            <a:avLst/>
          </a:prstGeom>
          <a:noFill/>
        </p:spPr>
        <p:txBody>
          <a:bodyPr wrap="none" rtlCol="0">
            <a:spAutoFit/>
          </a:bodyPr>
          <a:lstStyle/>
          <a:p>
            <a:r>
              <a:rPr lang="en-US" dirty="0"/>
              <a:t>RNA editing</a:t>
            </a:r>
          </a:p>
        </p:txBody>
      </p:sp>
      <p:sp>
        <p:nvSpPr>
          <p:cNvPr id="11" name="Title 1">
            <a:extLst>
              <a:ext uri="{FF2B5EF4-FFF2-40B4-BE49-F238E27FC236}">
                <a16:creationId xmlns:a16="http://schemas.microsoft.com/office/drawing/2014/main" id="{533C2DE2-BA26-E2DC-7786-75ED0D456DEF}"/>
              </a:ext>
            </a:extLst>
          </p:cNvPr>
          <p:cNvSpPr txBox="1">
            <a:spLocks/>
          </p:cNvSpPr>
          <p:nvPr/>
        </p:nvSpPr>
        <p:spPr>
          <a:xfrm>
            <a:off x="203410" y="206429"/>
            <a:ext cx="10515600" cy="6626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baseline="0">
                <a:solidFill>
                  <a:schemeClr val="tx1"/>
                </a:solidFill>
                <a:latin typeface="+mj-lt"/>
                <a:ea typeface="+mj-ea"/>
                <a:cs typeface="+mj-cs"/>
              </a:defRPr>
            </a:lvl1pPr>
          </a:lstStyle>
          <a:p>
            <a:r>
              <a:rPr lang="en-US" sz="2500">
                <a:latin typeface="Arial" panose="020B0604020202020204" pitchFamily="34" charset="0"/>
                <a:cs typeface="Arial" panose="020B0604020202020204" pitchFamily="34" charset="0"/>
              </a:rPr>
              <a:t>Goal: Create a CRISPR-KO cell line</a:t>
            </a:r>
            <a:endParaRPr 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331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p:bldP spid="6" grpId="0"/>
      <p:bldP spid="9" grpId="0"/>
      <p:bldP spid="16"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D13899-218C-BB40-32DE-2A43A2F9F929}"/>
              </a:ext>
            </a:extLst>
          </p:cNvPr>
          <p:cNvSpPr txBox="1"/>
          <p:nvPr/>
        </p:nvSpPr>
        <p:spPr>
          <a:xfrm>
            <a:off x="0" y="95150"/>
            <a:ext cx="12192000" cy="523220"/>
          </a:xfrm>
          <a:prstGeom prst="rect">
            <a:avLst/>
          </a:prstGeom>
          <a:noFill/>
        </p:spPr>
        <p:txBody>
          <a:bodyPr wrap="square" rtlCol="0">
            <a:spAutoFit/>
          </a:bodyPr>
          <a:lstStyle/>
          <a:p>
            <a:pPr algn="ctr"/>
            <a:r>
              <a:rPr lang="en-US" sz="2800" b="1" dirty="0"/>
              <a:t>Comparing base and prime editing</a:t>
            </a:r>
          </a:p>
        </p:txBody>
      </p:sp>
      <p:pic>
        <p:nvPicPr>
          <p:cNvPr id="10" name="Picture 9" descr="Diagram of a dna sequence&#10;&#10;Description automatically generated">
            <a:extLst>
              <a:ext uri="{FF2B5EF4-FFF2-40B4-BE49-F238E27FC236}">
                <a16:creationId xmlns:a16="http://schemas.microsoft.com/office/drawing/2014/main" id="{D7D173E9-C7A0-20D5-D565-AA1A47EB1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76" y="736194"/>
            <a:ext cx="4965469" cy="2142574"/>
          </a:xfrm>
          <a:prstGeom prst="rect">
            <a:avLst/>
          </a:prstGeom>
        </p:spPr>
      </p:pic>
      <p:sp>
        <p:nvSpPr>
          <p:cNvPr id="11" name="TextBox 10">
            <a:extLst>
              <a:ext uri="{FF2B5EF4-FFF2-40B4-BE49-F238E27FC236}">
                <a16:creationId xmlns:a16="http://schemas.microsoft.com/office/drawing/2014/main" id="{8EAD0B23-81E9-F52B-B0C1-3AD19224EDC6}"/>
              </a:ext>
            </a:extLst>
          </p:cNvPr>
          <p:cNvSpPr txBox="1"/>
          <p:nvPr/>
        </p:nvSpPr>
        <p:spPr>
          <a:xfrm>
            <a:off x="5320145" y="885823"/>
            <a:ext cx="6871855" cy="5262979"/>
          </a:xfrm>
          <a:prstGeom prst="rect">
            <a:avLst/>
          </a:prstGeom>
          <a:noFill/>
        </p:spPr>
        <p:txBody>
          <a:bodyPr wrap="square">
            <a:spAutoFit/>
          </a:bodyPr>
          <a:lstStyle/>
          <a:p>
            <a:pPr algn="l"/>
            <a:r>
              <a:rPr lang="en-US" sz="2400" b="1" dirty="0">
                <a:solidFill>
                  <a:srgbClr val="00B050"/>
                </a:solidFill>
              </a:rPr>
              <a:t>Pros of prime editing</a:t>
            </a:r>
          </a:p>
          <a:p>
            <a:pPr marL="342900" indent="-342900" algn="l">
              <a:buFont typeface="Arial" panose="020B0604020202020204" pitchFamily="34" charset="0"/>
              <a:buChar char="•"/>
            </a:pPr>
            <a:r>
              <a:rPr lang="en-US" sz="2400" dirty="0">
                <a:solidFill>
                  <a:srgbClr val="00B050"/>
                </a:solidFill>
              </a:rPr>
              <a:t>PE editing window is extended compared to BE</a:t>
            </a:r>
          </a:p>
          <a:p>
            <a:pPr marL="342900" indent="-342900" algn="l">
              <a:buFont typeface="Arial" panose="020B0604020202020204" pitchFamily="34" charset="0"/>
              <a:buChar char="•"/>
            </a:pPr>
            <a:r>
              <a:rPr lang="en-US" sz="2400" dirty="0">
                <a:solidFill>
                  <a:srgbClr val="00B050"/>
                </a:solidFill>
              </a:rPr>
              <a:t>PE can install a wider variety of edit types</a:t>
            </a:r>
          </a:p>
          <a:p>
            <a:pPr marL="342900" indent="-342900" algn="l">
              <a:buFont typeface="Arial" panose="020B0604020202020204" pitchFamily="34" charset="0"/>
              <a:buChar char="•"/>
            </a:pPr>
            <a:r>
              <a:rPr lang="en-US" sz="2400" dirty="0">
                <a:solidFill>
                  <a:srgbClr val="00B050"/>
                </a:solidFill>
              </a:rPr>
              <a:t>PE has fewer known off-target effects (no mutagenic enzyme)</a:t>
            </a:r>
          </a:p>
          <a:p>
            <a:pPr algn="l"/>
            <a:endParaRPr lang="en-US" sz="2400" b="1" dirty="0">
              <a:solidFill>
                <a:srgbClr val="FF0000"/>
              </a:solidFill>
            </a:endParaRPr>
          </a:p>
          <a:p>
            <a:pPr algn="l"/>
            <a:r>
              <a:rPr lang="en-US" sz="2400" b="1" dirty="0">
                <a:solidFill>
                  <a:srgbClr val="FF0000"/>
                </a:solidFill>
              </a:rPr>
              <a:t>Cons of prime editing</a:t>
            </a:r>
          </a:p>
          <a:p>
            <a:pPr marL="342900" indent="-342900" algn="l">
              <a:buFont typeface="Arial" panose="020B0604020202020204" pitchFamily="34" charset="0"/>
              <a:buChar char="•"/>
            </a:pPr>
            <a:r>
              <a:rPr lang="en-US" sz="2400" dirty="0">
                <a:solidFill>
                  <a:srgbClr val="FF0000"/>
                </a:solidFill>
              </a:rPr>
              <a:t>There are many more permutations of </a:t>
            </a:r>
            <a:r>
              <a:rPr lang="en-US" sz="2400" dirty="0" err="1">
                <a:solidFill>
                  <a:srgbClr val="FF0000"/>
                </a:solidFill>
              </a:rPr>
              <a:t>pegRNA</a:t>
            </a:r>
            <a:r>
              <a:rPr lang="en-US" sz="2400" dirty="0">
                <a:solidFill>
                  <a:srgbClr val="FF0000"/>
                </a:solidFill>
              </a:rPr>
              <a:t> design for any given edit than for BE</a:t>
            </a:r>
          </a:p>
          <a:p>
            <a:pPr marL="342900" indent="-342900">
              <a:buFont typeface="Arial" panose="020B0604020202020204" pitchFamily="34" charset="0"/>
              <a:buChar char="•"/>
            </a:pPr>
            <a:r>
              <a:rPr lang="en-US" sz="2400" dirty="0">
                <a:solidFill>
                  <a:srgbClr val="FF0000"/>
                </a:solidFill>
              </a:rPr>
              <a:t>Prime editors are larger enzymes and </a:t>
            </a:r>
            <a:r>
              <a:rPr lang="en-US" sz="2400" dirty="0" err="1">
                <a:solidFill>
                  <a:srgbClr val="FF0000"/>
                </a:solidFill>
              </a:rPr>
              <a:t>pegRNAs</a:t>
            </a:r>
            <a:r>
              <a:rPr lang="en-US" sz="2400" dirty="0">
                <a:solidFill>
                  <a:srgbClr val="FF0000"/>
                </a:solidFill>
              </a:rPr>
              <a:t> are longer RNAs</a:t>
            </a:r>
          </a:p>
          <a:p>
            <a:pPr marL="342900" indent="-342900">
              <a:buFont typeface="Arial" panose="020B0604020202020204" pitchFamily="34" charset="0"/>
              <a:buChar char="•"/>
            </a:pPr>
            <a:r>
              <a:rPr lang="en-US" sz="2400" dirty="0">
                <a:solidFill>
                  <a:srgbClr val="FF0000"/>
                </a:solidFill>
              </a:rPr>
              <a:t>BE is higher efficiency on average (although prime editing is rapidly improving)</a:t>
            </a:r>
          </a:p>
        </p:txBody>
      </p:sp>
      <p:pic>
        <p:nvPicPr>
          <p:cNvPr id="13" name="Picture 12">
            <a:extLst>
              <a:ext uri="{FF2B5EF4-FFF2-40B4-BE49-F238E27FC236}">
                <a16:creationId xmlns:a16="http://schemas.microsoft.com/office/drawing/2014/main" id="{FEF9C494-56E8-8DAC-135D-B986C6A22DDB}"/>
              </a:ext>
            </a:extLst>
          </p:cNvPr>
          <p:cNvPicPr>
            <a:picLocks noChangeAspect="1"/>
          </p:cNvPicPr>
          <p:nvPr/>
        </p:nvPicPr>
        <p:blipFill>
          <a:blip r:embed="rId3"/>
          <a:stretch>
            <a:fillRect/>
          </a:stretch>
        </p:blipFill>
        <p:spPr>
          <a:xfrm>
            <a:off x="2463396" y="3266143"/>
            <a:ext cx="2518700" cy="2460632"/>
          </a:xfrm>
          <a:prstGeom prst="rect">
            <a:avLst/>
          </a:prstGeom>
        </p:spPr>
      </p:pic>
    </p:spTree>
    <p:extLst>
      <p:ext uri="{BB962C8B-B14F-4D97-AF65-F5344CB8AC3E}">
        <p14:creationId xmlns:p14="http://schemas.microsoft.com/office/powerpoint/2010/main" val="926148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8AAF0-3928-E7B9-0E23-675058134572}"/>
              </a:ext>
            </a:extLst>
          </p:cNvPr>
          <p:cNvSpPr txBox="1"/>
          <p:nvPr/>
        </p:nvSpPr>
        <p:spPr>
          <a:xfrm>
            <a:off x="0" y="95150"/>
            <a:ext cx="12192000" cy="523220"/>
          </a:xfrm>
          <a:prstGeom prst="rect">
            <a:avLst/>
          </a:prstGeom>
          <a:noFill/>
        </p:spPr>
        <p:txBody>
          <a:bodyPr wrap="square" rtlCol="0">
            <a:spAutoFit/>
          </a:bodyPr>
          <a:lstStyle/>
          <a:p>
            <a:pPr algn="ctr"/>
            <a:r>
              <a:rPr lang="en-US" sz="2800" b="1" dirty="0"/>
              <a:t>Prime editing is a rapidly evolving field</a:t>
            </a:r>
          </a:p>
        </p:txBody>
      </p:sp>
      <p:sp>
        <p:nvSpPr>
          <p:cNvPr id="3" name="TextBox 2">
            <a:extLst>
              <a:ext uri="{FF2B5EF4-FFF2-40B4-BE49-F238E27FC236}">
                <a16:creationId xmlns:a16="http://schemas.microsoft.com/office/drawing/2014/main" id="{6DC7545E-7CCF-DDD5-3365-82219FC33D3D}"/>
              </a:ext>
            </a:extLst>
          </p:cNvPr>
          <p:cNvSpPr txBox="1"/>
          <p:nvPr/>
        </p:nvSpPr>
        <p:spPr>
          <a:xfrm>
            <a:off x="282634" y="814647"/>
            <a:ext cx="11754196" cy="4154984"/>
          </a:xfrm>
          <a:prstGeom prst="rect">
            <a:avLst/>
          </a:prstGeom>
          <a:noFill/>
        </p:spPr>
        <p:txBody>
          <a:bodyPr wrap="square" rtlCol="0">
            <a:spAutoFit/>
          </a:bodyPr>
          <a:lstStyle/>
          <a:p>
            <a:pPr algn="l"/>
            <a:r>
              <a:rPr lang="en-US" sz="2400" dirty="0"/>
              <a:t>Improvements to prime editing have included:</a:t>
            </a:r>
          </a:p>
          <a:p>
            <a:pPr marL="342900" indent="-342900" algn="l">
              <a:buFont typeface="Arial" panose="020B0604020202020204" pitchFamily="34" charset="0"/>
              <a:buChar char="•"/>
            </a:pPr>
            <a:r>
              <a:rPr lang="en-US" sz="2400" dirty="0"/>
              <a:t>Adding a gRNA that produces a distal nick (PE3, but this is complicated to employ in screens and increases indels)</a:t>
            </a:r>
          </a:p>
          <a:p>
            <a:pPr marL="342900" indent="-342900" algn="l">
              <a:buFont typeface="Arial" panose="020B0604020202020204" pitchFamily="34" charset="0"/>
              <a:buChar char="•"/>
            </a:pPr>
            <a:r>
              <a:rPr lang="en-US" sz="2400" dirty="0"/>
              <a:t>Inhibiting mismatch repair (PE4/PE5)</a:t>
            </a:r>
          </a:p>
          <a:p>
            <a:pPr marL="342900" indent="-342900">
              <a:buFont typeface="Arial" panose="020B0604020202020204" pitchFamily="34" charset="0"/>
              <a:buChar char="•"/>
            </a:pPr>
            <a:r>
              <a:rPr lang="en-US" sz="2400" dirty="0"/>
              <a:t>Reverse transcriptase species and evolved variants (PE6)</a:t>
            </a:r>
          </a:p>
          <a:p>
            <a:pPr marL="342900" indent="-342900" algn="l">
              <a:buFont typeface="Arial" panose="020B0604020202020204" pitchFamily="34" charset="0"/>
              <a:buChar char="•"/>
            </a:pPr>
            <a:r>
              <a:rPr lang="en-US" sz="2400" dirty="0"/>
              <a:t>Stabilizing </a:t>
            </a:r>
            <a:r>
              <a:rPr lang="en-US" sz="2400" dirty="0" err="1"/>
              <a:t>pegRNA</a:t>
            </a:r>
            <a:r>
              <a:rPr lang="en-US" sz="2400" dirty="0"/>
              <a:t> by adding a pseudo-knot at the end or fusing the RNA 3’ binding La protein to the prime editor (PE7)</a:t>
            </a:r>
          </a:p>
          <a:p>
            <a:pPr marL="342900" indent="-342900" algn="l">
              <a:buFont typeface="Arial" panose="020B0604020202020204" pitchFamily="34" charset="0"/>
              <a:buChar char="•"/>
            </a:pPr>
            <a:r>
              <a:rPr lang="en-US" sz="2400" dirty="0"/>
              <a:t>High-throughput screening and machine learning to optimize </a:t>
            </a:r>
            <a:r>
              <a:rPr lang="en-US" sz="2400" dirty="0" err="1"/>
              <a:t>pegRNA</a:t>
            </a:r>
            <a:r>
              <a:rPr lang="en-US" sz="2400" dirty="0"/>
              <a:t> design</a:t>
            </a:r>
          </a:p>
          <a:p>
            <a:pPr marL="342900" indent="-342900" algn="l">
              <a:buFont typeface="Arial" panose="020B0604020202020204" pitchFamily="34" charset="0"/>
              <a:buChar char="•"/>
            </a:pPr>
            <a:r>
              <a:rPr lang="en-US" sz="2400" dirty="0"/>
              <a:t>Altering </a:t>
            </a:r>
            <a:r>
              <a:rPr lang="en-US" sz="2400" dirty="0" err="1"/>
              <a:t>pegRNA</a:t>
            </a:r>
            <a:r>
              <a:rPr lang="en-US" sz="2400" dirty="0"/>
              <a:t> delivery (e.g. circular RNA)</a:t>
            </a:r>
          </a:p>
          <a:p>
            <a:pPr marL="342900" indent="-342900" algn="l">
              <a:buFont typeface="Arial" panose="020B0604020202020204" pitchFamily="34" charset="0"/>
              <a:buChar char="•"/>
            </a:pPr>
            <a:r>
              <a:rPr lang="en-US" sz="2400" dirty="0"/>
              <a:t>Increasing intracellular nucleotide concentration</a:t>
            </a:r>
          </a:p>
          <a:p>
            <a:pPr marL="342900" indent="-342900" algn="l">
              <a:buFont typeface="Arial" panose="020B0604020202020204" pitchFamily="34" charset="0"/>
              <a:buChar char="•"/>
            </a:pPr>
            <a:r>
              <a:rPr lang="en-US" sz="2400" dirty="0"/>
              <a:t>Swapping RT for DNA polymerase with a ssDNA template</a:t>
            </a:r>
          </a:p>
        </p:txBody>
      </p:sp>
    </p:spTree>
    <p:extLst>
      <p:ext uri="{BB962C8B-B14F-4D97-AF65-F5344CB8AC3E}">
        <p14:creationId xmlns:p14="http://schemas.microsoft.com/office/powerpoint/2010/main" val="3020354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BB38-1B7D-62AC-BCA6-B1A390C743D5}"/>
              </a:ext>
            </a:extLst>
          </p:cNvPr>
          <p:cNvSpPr>
            <a:spLocks noGrp="1"/>
          </p:cNvSpPr>
          <p:nvPr>
            <p:ph type="title"/>
          </p:nvPr>
        </p:nvSpPr>
        <p:spPr>
          <a:xfrm>
            <a:off x="156882" y="-101040"/>
            <a:ext cx="10515600" cy="1325563"/>
          </a:xfrm>
        </p:spPr>
        <p:txBody>
          <a:bodyPr/>
          <a:lstStyle/>
          <a:p>
            <a:r>
              <a:rPr lang="en-US" dirty="0"/>
              <a:t>Getting Prime Editors to work in practice</a:t>
            </a:r>
          </a:p>
        </p:txBody>
      </p:sp>
      <p:sp>
        <p:nvSpPr>
          <p:cNvPr id="3" name="Content Placeholder 2">
            <a:extLst>
              <a:ext uri="{FF2B5EF4-FFF2-40B4-BE49-F238E27FC236}">
                <a16:creationId xmlns:a16="http://schemas.microsoft.com/office/drawing/2014/main" id="{7B654E57-C7C8-1AE9-C296-01EDB8257BDB}"/>
              </a:ext>
            </a:extLst>
          </p:cNvPr>
          <p:cNvSpPr>
            <a:spLocks noGrp="1"/>
          </p:cNvSpPr>
          <p:nvPr>
            <p:ph idx="1"/>
          </p:nvPr>
        </p:nvSpPr>
        <p:spPr>
          <a:xfrm>
            <a:off x="183776" y="1102658"/>
            <a:ext cx="8095130" cy="5092234"/>
          </a:xfrm>
        </p:spPr>
        <p:txBody>
          <a:bodyPr/>
          <a:lstStyle/>
          <a:p>
            <a:r>
              <a:rPr lang="en-US" dirty="0"/>
              <a:t>LOTs of variables to choose! </a:t>
            </a:r>
          </a:p>
          <a:p>
            <a:pPr lvl="1"/>
            <a:r>
              <a:rPr lang="en-US" sz="2000" dirty="0"/>
              <a:t>Cas enzyme (like before)</a:t>
            </a:r>
          </a:p>
          <a:p>
            <a:pPr lvl="1"/>
            <a:r>
              <a:rPr lang="en-US" sz="2000" dirty="0"/>
              <a:t>PBS length</a:t>
            </a:r>
          </a:p>
          <a:p>
            <a:pPr lvl="1"/>
            <a:r>
              <a:rPr lang="en-US" sz="2000" dirty="0"/>
              <a:t>RT template length</a:t>
            </a:r>
          </a:p>
          <a:p>
            <a:pPr lvl="1"/>
            <a:r>
              <a:rPr lang="en-US" sz="2000" dirty="0"/>
              <a:t>Guide position (editing at a distance is possible but often less efficient)</a:t>
            </a:r>
          </a:p>
          <a:p>
            <a:pPr lvl="1"/>
            <a:r>
              <a:rPr lang="en-US" sz="2000" dirty="0"/>
              <a:t>Second nick position</a:t>
            </a:r>
          </a:p>
          <a:p>
            <a:pPr lvl="1"/>
            <a:r>
              <a:rPr lang="en-US" sz="2000" dirty="0" err="1"/>
              <a:t>pegRNA</a:t>
            </a:r>
            <a:r>
              <a:rPr lang="en-US" sz="2000" dirty="0"/>
              <a:t> modifications (</a:t>
            </a:r>
            <a:r>
              <a:rPr lang="en-US" sz="2000" dirty="0" err="1"/>
              <a:t>epegRNAs</a:t>
            </a:r>
            <a:r>
              <a:rPr lang="en-US" sz="2000" dirty="0"/>
              <a:t>)</a:t>
            </a:r>
          </a:p>
          <a:p>
            <a:pPr lvl="1"/>
            <a:r>
              <a:rPr lang="en-US" sz="2000" dirty="0"/>
              <a:t>Silent edits to evade MMR and prevent enzyme re-binding/nicking if PAM is not disrupted</a:t>
            </a:r>
          </a:p>
          <a:p>
            <a:pPr lvl="1"/>
            <a:endParaRPr lang="en-US" sz="2000" dirty="0"/>
          </a:p>
          <a:p>
            <a:endParaRPr lang="en-US" dirty="0"/>
          </a:p>
          <a:p>
            <a:pPr marL="0" indent="0">
              <a:buNone/>
            </a:pPr>
            <a:endParaRPr lang="en-US" dirty="0"/>
          </a:p>
        </p:txBody>
      </p:sp>
      <p:pic>
        <p:nvPicPr>
          <p:cNvPr id="7" name="Picture 6" descr="A diagram of a dna structure&#10;&#10;Description automatically generated">
            <a:extLst>
              <a:ext uri="{FF2B5EF4-FFF2-40B4-BE49-F238E27FC236}">
                <a16:creationId xmlns:a16="http://schemas.microsoft.com/office/drawing/2014/main" id="{A3BDA7A5-D3D5-9A61-0CBD-FE273231BF86}"/>
              </a:ext>
            </a:extLst>
          </p:cNvPr>
          <p:cNvPicPr>
            <a:picLocks noChangeAspect="1"/>
          </p:cNvPicPr>
          <p:nvPr/>
        </p:nvPicPr>
        <p:blipFill>
          <a:blip r:embed="rId2"/>
          <a:stretch>
            <a:fillRect/>
          </a:stretch>
        </p:blipFill>
        <p:spPr>
          <a:xfrm>
            <a:off x="8226612" y="2052171"/>
            <a:ext cx="3454400" cy="3721100"/>
          </a:xfrm>
          <a:prstGeom prst="rect">
            <a:avLst/>
          </a:prstGeom>
        </p:spPr>
      </p:pic>
    </p:spTree>
    <p:extLst>
      <p:ext uri="{BB962C8B-B14F-4D97-AF65-F5344CB8AC3E}">
        <p14:creationId xmlns:p14="http://schemas.microsoft.com/office/powerpoint/2010/main" val="2156903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A screenshot of a web page&#10;&#10;Description automatically generated">
            <a:extLst>
              <a:ext uri="{FF2B5EF4-FFF2-40B4-BE49-F238E27FC236}">
                <a16:creationId xmlns:a16="http://schemas.microsoft.com/office/drawing/2014/main" id="{608E6A09-8A7C-9918-59A0-E97973661D18}"/>
              </a:ext>
            </a:extLst>
          </p:cNvPr>
          <p:cNvPicPr>
            <a:picLocks noChangeAspect="1"/>
          </p:cNvPicPr>
          <p:nvPr/>
        </p:nvPicPr>
        <p:blipFill>
          <a:blip r:embed="rId2"/>
          <a:srcRect t="14066"/>
          <a:stretch>
            <a:fillRect/>
          </a:stretch>
        </p:blipFill>
        <p:spPr>
          <a:xfrm>
            <a:off x="181363" y="1694892"/>
            <a:ext cx="6181164" cy="2163568"/>
          </a:xfrm>
          <a:prstGeom prst="rect">
            <a:avLst/>
          </a:prstGeom>
        </p:spPr>
      </p:pic>
      <p:pic>
        <p:nvPicPr>
          <p:cNvPr id="6" name="Picture 5">
            <a:extLst>
              <a:ext uri="{FF2B5EF4-FFF2-40B4-BE49-F238E27FC236}">
                <a16:creationId xmlns:a16="http://schemas.microsoft.com/office/drawing/2014/main" id="{9A36B10F-345F-3E2F-6F41-A018D88E10C6}"/>
              </a:ext>
            </a:extLst>
          </p:cNvPr>
          <p:cNvPicPr>
            <a:picLocks noChangeAspect="1"/>
          </p:cNvPicPr>
          <p:nvPr/>
        </p:nvPicPr>
        <p:blipFill>
          <a:blip r:embed="rId3"/>
          <a:stretch>
            <a:fillRect/>
          </a:stretch>
        </p:blipFill>
        <p:spPr>
          <a:xfrm>
            <a:off x="6222195" y="1694892"/>
            <a:ext cx="5969805" cy="2350995"/>
          </a:xfrm>
          <a:prstGeom prst="rect">
            <a:avLst/>
          </a:prstGeom>
        </p:spPr>
      </p:pic>
      <p:sp>
        <p:nvSpPr>
          <p:cNvPr id="7" name="TextBox 6">
            <a:extLst>
              <a:ext uri="{FF2B5EF4-FFF2-40B4-BE49-F238E27FC236}">
                <a16:creationId xmlns:a16="http://schemas.microsoft.com/office/drawing/2014/main" id="{99F154E8-9A85-BE17-88A2-7288EC853544}"/>
              </a:ext>
            </a:extLst>
          </p:cNvPr>
          <p:cNvSpPr txBox="1"/>
          <p:nvPr/>
        </p:nvSpPr>
        <p:spPr>
          <a:xfrm>
            <a:off x="0" y="95150"/>
            <a:ext cx="12192000" cy="954107"/>
          </a:xfrm>
          <a:prstGeom prst="rect">
            <a:avLst/>
          </a:prstGeom>
          <a:noFill/>
        </p:spPr>
        <p:txBody>
          <a:bodyPr wrap="square" rtlCol="0">
            <a:spAutoFit/>
          </a:bodyPr>
          <a:lstStyle/>
          <a:p>
            <a:pPr algn="ctr"/>
            <a:r>
              <a:rPr lang="en-US" sz="2800" b="1" dirty="0"/>
              <a:t>PRIDICT and PRIDICT2.0 use high-throughput screening data to optimize </a:t>
            </a:r>
            <a:r>
              <a:rPr lang="en-US" sz="2800" b="1" dirty="0" err="1"/>
              <a:t>pegRNA</a:t>
            </a:r>
            <a:r>
              <a:rPr lang="en-US" sz="2800" b="1" dirty="0"/>
              <a:t> design</a:t>
            </a:r>
          </a:p>
        </p:txBody>
      </p:sp>
      <p:pic>
        <p:nvPicPr>
          <p:cNvPr id="8" name="Picture 7" descr="A diagram of a graph&#10;&#10;Description automatically generated with medium confidence">
            <a:extLst>
              <a:ext uri="{FF2B5EF4-FFF2-40B4-BE49-F238E27FC236}">
                <a16:creationId xmlns:a16="http://schemas.microsoft.com/office/drawing/2014/main" id="{4DD3C4AC-E3F7-4427-D802-BF3E47D2D652}"/>
              </a:ext>
            </a:extLst>
          </p:cNvPr>
          <p:cNvPicPr>
            <a:picLocks noChangeAspect="1"/>
          </p:cNvPicPr>
          <p:nvPr/>
        </p:nvPicPr>
        <p:blipFill>
          <a:blip r:embed="rId4"/>
          <a:stretch>
            <a:fillRect/>
          </a:stretch>
        </p:blipFill>
        <p:spPr>
          <a:xfrm>
            <a:off x="136800" y="3920991"/>
            <a:ext cx="4646215" cy="2841859"/>
          </a:xfrm>
          <a:prstGeom prst="rect">
            <a:avLst/>
          </a:prstGeom>
        </p:spPr>
      </p:pic>
      <p:pic>
        <p:nvPicPr>
          <p:cNvPr id="10" name="Picture 9">
            <a:extLst>
              <a:ext uri="{FF2B5EF4-FFF2-40B4-BE49-F238E27FC236}">
                <a16:creationId xmlns:a16="http://schemas.microsoft.com/office/drawing/2014/main" id="{13940F06-6EE4-AF9E-CFC4-0BB4DA869EBE}"/>
              </a:ext>
            </a:extLst>
          </p:cNvPr>
          <p:cNvPicPr>
            <a:picLocks noChangeAspect="1"/>
          </p:cNvPicPr>
          <p:nvPr/>
        </p:nvPicPr>
        <p:blipFill>
          <a:blip r:embed="rId5"/>
          <a:stretch>
            <a:fillRect/>
          </a:stretch>
        </p:blipFill>
        <p:spPr>
          <a:xfrm>
            <a:off x="5874035" y="4222790"/>
            <a:ext cx="6181165" cy="2372337"/>
          </a:xfrm>
          <a:prstGeom prst="rect">
            <a:avLst/>
          </a:prstGeom>
        </p:spPr>
      </p:pic>
    </p:spTree>
    <p:extLst>
      <p:ext uri="{BB962C8B-B14F-4D97-AF65-F5344CB8AC3E}">
        <p14:creationId xmlns:p14="http://schemas.microsoft.com/office/powerpoint/2010/main" val="3460020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B7E3B2-D435-4A20-CBEF-14A37EBEE766}"/>
              </a:ext>
            </a:extLst>
          </p:cNvPr>
          <p:cNvPicPr>
            <a:picLocks noChangeAspect="1"/>
          </p:cNvPicPr>
          <p:nvPr/>
        </p:nvPicPr>
        <p:blipFill>
          <a:blip r:embed="rId2"/>
          <a:stretch>
            <a:fillRect/>
          </a:stretch>
        </p:blipFill>
        <p:spPr>
          <a:xfrm>
            <a:off x="0" y="1285271"/>
            <a:ext cx="12192000" cy="4287458"/>
          </a:xfrm>
          <a:prstGeom prst="rect">
            <a:avLst/>
          </a:prstGeom>
        </p:spPr>
      </p:pic>
      <p:sp>
        <p:nvSpPr>
          <p:cNvPr id="6" name="TextBox 5">
            <a:extLst>
              <a:ext uri="{FF2B5EF4-FFF2-40B4-BE49-F238E27FC236}">
                <a16:creationId xmlns:a16="http://schemas.microsoft.com/office/drawing/2014/main" id="{80B8EABF-5925-31F1-D53E-252CC232E540}"/>
              </a:ext>
            </a:extLst>
          </p:cNvPr>
          <p:cNvSpPr txBox="1"/>
          <p:nvPr/>
        </p:nvSpPr>
        <p:spPr>
          <a:xfrm>
            <a:off x="0" y="95150"/>
            <a:ext cx="12192000" cy="523220"/>
          </a:xfrm>
          <a:prstGeom prst="rect">
            <a:avLst/>
          </a:prstGeom>
          <a:noFill/>
        </p:spPr>
        <p:txBody>
          <a:bodyPr wrap="square" rtlCol="0">
            <a:spAutoFit/>
          </a:bodyPr>
          <a:lstStyle/>
          <a:p>
            <a:pPr algn="ctr"/>
            <a:r>
              <a:rPr lang="en-US" sz="2800" b="1" dirty="0"/>
              <a:t>PRIDICT2.0 tutorial</a:t>
            </a:r>
          </a:p>
        </p:txBody>
      </p:sp>
      <p:sp>
        <p:nvSpPr>
          <p:cNvPr id="8" name="TextBox 7">
            <a:extLst>
              <a:ext uri="{FF2B5EF4-FFF2-40B4-BE49-F238E27FC236}">
                <a16:creationId xmlns:a16="http://schemas.microsoft.com/office/drawing/2014/main" id="{B2A54058-200E-33BE-0880-96DC294CFBBC}"/>
              </a:ext>
            </a:extLst>
          </p:cNvPr>
          <p:cNvSpPr txBox="1"/>
          <p:nvPr/>
        </p:nvSpPr>
        <p:spPr>
          <a:xfrm>
            <a:off x="9330914" y="95150"/>
            <a:ext cx="2861086" cy="369332"/>
          </a:xfrm>
          <a:prstGeom prst="rect">
            <a:avLst/>
          </a:prstGeom>
          <a:noFill/>
        </p:spPr>
        <p:txBody>
          <a:bodyPr wrap="square">
            <a:spAutoFit/>
          </a:bodyPr>
          <a:lstStyle/>
          <a:p>
            <a:r>
              <a:rPr lang="en-US" dirty="0"/>
              <a:t>https://www.pridict.it/</a:t>
            </a:r>
          </a:p>
        </p:txBody>
      </p:sp>
    </p:spTree>
    <p:extLst>
      <p:ext uri="{BB962C8B-B14F-4D97-AF65-F5344CB8AC3E}">
        <p14:creationId xmlns:p14="http://schemas.microsoft.com/office/powerpoint/2010/main" val="1113776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E2576-1F79-4FB0-1B44-12D7F5AA838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BB88A64-3312-FD22-93D1-D5F9679FE665}"/>
              </a:ext>
            </a:extLst>
          </p:cNvPr>
          <p:cNvSpPr txBox="1"/>
          <p:nvPr/>
        </p:nvSpPr>
        <p:spPr>
          <a:xfrm>
            <a:off x="0" y="95150"/>
            <a:ext cx="12192000" cy="523220"/>
          </a:xfrm>
          <a:prstGeom prst="rect">
            <a:avLst/>
          </a:prstGeom>
          <a:noFill/>
        </p:spPr>
        <p:txBody>
          <a:bodyPr wrap="square" rtlCol="0">
            <a:spAutoFit/>
          </a:bodyPr>
          <a:lstStyle/>
          <a:p>
            <a:pPr algn="ctr"/>
            <a:r>
              <a:rPr lang="en-US" sz="2800" b="1" dirty="0"/>
              <a:t>PRIDICT2.0 tutorial</a:t>
            </a:r>
          </a:p>
        </p:txBody>
      </p:sp>
      <p:sp>
        <p:nvSpPr>
          <p:cNvPr id="3" name="TextBox 2">
            <a:extLst>
              <a:ext uri="{FF2B5EF4-FFF2-40B4-BE49-F238E27FC236}">
                <a16:creationId xmlns:a16="http://schemas.microsoft.com/office/drawing/2014/main" id="{0BBACA53-ED1F-12AD-6347-7FA434D90A04}"/>
              </a:ext>
            </a:extLst>
          </p:cNvPr>
          <p:cNvSpPr txBox="1"/>
          <p:nvPr/>
        </p:nvSpPr>
        <p:spPr>
          <a:xfrm>
            <a:off x="193638" y="4740466"/>
            <a:ext cx="9439834" cy="1777281"/>
          </a:xfrm>
          <a:prstGeom prst="rect">
            <a:avLst/>
          </a:prstGeom>
          <a:noFill/>
        </p:spPr>
        <p:txBody>
          <a:bodyPr wrap="square">
            <a:spAutoFit/>
          </a:bodyPr>
          <a:lstStyle/>
          <a:p>
            <a:pPr marL="0" marR="0">
              <a:lnSpc>
                <a:spcPct val="115000"/>
              </a:lnSpc>
              <a:spcAft>
                <a:spcPts val="800"/>
              </a:spcAft>
              <a:buNone/>
            </a:pPr>
            <a:r>
              <a:rPr lang="en-US" sz="1800" b="1" kern="100" dirty="0">
                <a:effectLst/>
                <a:latin typeface="+mj-lt"/>
                <a:ea typeface="Aptos" panose="020B0004020202020204" pitchFamily="34" charset="0"/>
                <a:cs typeface="Courier New" panose="02070309020205020404" pitchFamily="49" charset="0"/>
              </a:rPr>
              <a:t>PRIDICT2.0 input</a:t>
            </a:r>
          </a:p>
          <a:p>
            <a:pPr marL="0" marR="0">
              <a:lnSpc>
                <a:spcPct val="115000"/>
              </a:lnSpc>
              <a:spcAft>
                <a:spcPts val="800"/>
              </a:spcAft>
              <a:buNone/>
            </a:pPr>
            <a:r>
              <a:rPr lang="en-US" sz="1800" kern="100" dirty="0">
                <a:effectLst/>
                <a:latin typeface="Courier New" panose="02070309020205020404" pitchFamily="49" charset="0"/>
                <a:ea typeface="Aptos" panose="020B0004020202020204" pitchFamily="34" charset="0"/>
                <a:cs typeface="Courier New" panose="02070309020205020404" pitchFamily="49" charset="0"/>
              </a:rPr>
              <a:t>GGGTCTTTACGTGTTCCAAGGGGACAGTAGCCCCTGCTCGGCCTTCGAGTTCCACTGCCTAAGTGGCGAGTGCATCCACTCCAGCTGGCGCTGTGATGGTG(GC/AT)CCCGACTGCAAGGACAAATCTGACGAGGAAAACTGCGgtatgggcggggccagggtgggggcggggcgtcctatcacctgtccctgggctcccccaggtg</a:t>
            </a:r>
          </a:p>
        </p:txBody>
      </p:sp>
      <p:pic>
        <p:nvPicPr>
          <p:cNvPr id="7" name="Picture 6">
            <a:extLst>
              <a:ext uri="{FF2B5EF4-FFF2-40B4-BE49-F238E27FC236}">
                <a16:creationId xmlns:a16="http://schemas.microsoft.com/office/drawing/2014/main" id="{FC164972-BB28-AC4A-DC49-25C79B4F237D}"/>
              </a:ext>
            </a:extLst>
          </p:cNvPr>
          <p:cNvPicPr>
            <a:picLocks noChangeAspect="1"/>
          </p:cNvPicPr>
          <p:nvPr/>
        </p:nvPicPr>
        <p:blipFill>
          <a:blip r:embed="rId2"/>
          <a:stretch>
            <a:fillRect/>
          </a:stretch>
        </p:blipFill>
        <p:spPr>
          <a:xfrm>
            <a:off x="43030" y="1135368"/>
            <a:ext cx="9590442" cy="3405331"/>
          </a:xfrm>
          <a:prstGeom prst="rect">
            <a:avLst/>
          </a:prstGeom>
        </p:spPr>
      </p:pic>
      <p:sp>
        <p:nvSpPr>
          <p:cNvPr id="8" name="TextBox 7">
            <a:extLst>
              <a:ext uri="{FF2B5EF4-FFF2-40B4-BE49-F238E27FC236}">
                <a16:creationId xmlns:a16="http://schemas.microsoft.com/office/drawing/2014/main" id="{0F066A2B-35B5-34D6-3BFB-BA89CC594CF1}"/>
              </a:ext>
            </a:extLst>
          </p:cNvPr>
          <p:cNvSpPr txBox="1"/>
          <p:nvPr/>
        </p:nvSpPr>
        <p:spPr>
          <a:xfrm>
            <a:off x="145228" y="710003"/>
            <a:ext cx="9396547" cy="369332"/>
          </a:xfrm>
          <a:prstGeom prst="rect">
            <a:avLst/>
          </a:prstGeom>
          <a:noFill/>
        </p:spPr>
        <p:txBody>
          <a:bodyPr wrap="none" rtlCol="0">
            <a:spAutoFit/>
          </a:bodyPr>
          <a:lstStyle/>
          <a:p>
            <a:r>
              <a:rPr lang="en-US" i="1" dirty="0"/>
              <a:t>Install the LDLR G219D variant which we found to increase LDL uptake using prime editing</a:t>
            </a:r>
          </a:p>
        </p:txBody>
      </p:sp>
      <p:sp>
        <p:nvSpPr>
          <p:cNvPr id="9" name="TextBox 8">
            <a:extLst>
              <a:ext uri="{FF2B5EF4-FFF2-40B4-BE49-F238E27FC236}">
                <a16:creationId xmlns:a16="http://schemas.microsoft.com/office/drawing/2014/main" id="{38DBA34E-4210-B5C3-6EB0-CBFDAC3B1FAC}"/>
              </a:ext>
            </a:extLst>
          </p:cNvPr>
          <p:cNvSpPr txBox="1"/>
          <p:nvPr/>
        </p:nvSpPr>
        <p:spPr>
          <a:xfrm>
            <a:off x="9330914" y="95150"/>
            <a:ext cx="2861086" cy="369332"/>
          </a:xfrm>
          <a:prstGeom prst="rect">
            <a:avLst/>
          </a:prstGeom>
          <a:noFill/>
        </p:spPr>
        <p:txBody>
          <a:bodyPr wrap="square">
            <a:spAutoFit/>
          </a:bodyPr>
          <a:lstStyle/>
          <a:p>
            <a:r>
              <a:rPr lang="en-US" dirty="0"/>
              <a:t>https://www.pridict.it/</a:t>
            </a:r>
          </a:p>
        </p:txBody>
      </p:sp>
    </p:spTree>
    <p:extLst>
      <p:ext uri="{BB962C8B-B14F-4D97-AF65-F5344CB8AC3E}">
        <p14:creationId xmlns:p14="http://schemas.microsoft.com/office/powerpoint/2010/main" val="2866265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A8BDB-2530-C4E0-0018-170EE2B7D81A}"/>
              </a:ext>
            </a:extLst>
          </p:cNvPr>
          <p:cNvPicPr>
            <a:picLocks noChangeAspect="1"/>
          </p:cNvPicPr>
          <p:nvPr/>
        </p:nvPicPr>
        <p:blipFill>
          <a:blip r:embed="rId2"/>
          <a:stretch>
            <a:fillRect/>
          </a:stretch>
        </p:blipFill>
        <p:spPr>
          <a:xfrm>
            <a:off x="1619026" y="1174137"/>
            <a:ext cx="8242676" cy="5339618"/>
          </a:xfrm>
          <a:prstGeom prst="rect">
            <a:avLst/>
          </a:prstGeom>
        </p:spPr>
      </p:pic>
      <p:sp>
        <p:nvSpPr>
          <p:cNvPr id="4" name="TextBox 3">
            <a:extLst>
              <a:ext uri="{FF2B5EF4-FFF2-40B4-BE49-F238E27FC236}">
                <a16:creationId xmlns:a16="http://schemas.microsoft.com/office/drawing/2014/main" id="{D60BED83-1455-30F6-E474-FA5AADDD2A5A}"/>
              </a:ext>
            </a:extLst>
          </p:cNvPr>
          <p:cNvSpPr txBox="1"/>
          <p:nvPr/>
        </p:nvSpPr>
        <p:spPr>
          <a:xfrm>
            <a:off x="9330914" y="95150"/>
            <a:ext cx="2861086" cy="369332"/>
          </a:xfrm>
          <a:prstGeom prst="rect">
            <a:avLst/>
          </a:prstGeom>
          <a:noFill/>
        </p:spPr>
        <p:txBody>
          <a:bodyPr wrap="square">
            <a:spAutoFit/>
          </a:bodyPr>
          <a:lstStyle/>
          <a:p>
            <a:r>
              <a:rPr lang="en-US" dirty="0"/>
              <a:t>https://www.pridict.it/</a:t>
            </a:r>
          </a:p>
        </p:txBody>
      </p:sp>
      <p:sp>
        <p:nvSpPr>
          <p:cNvPr id="5" name="TextBox 4">
            <a:extLst>
              <a:ext uri="{FF2B5EF4-FFF2-40B4-BE49-F238E27FC236}">
                <a16:creationId xmlns:a16="http://schemas.microsoft.com/office/drawing/2014/main" id="{A9D29A52-BDDB-508C-86CF-781D65A2F464}"/>
              </a:ext>
            </a:extLst>
          </p:cNvPr>
          <p:cNvSpPr txBox="1"/>
          <p:nvPr/>
        </p:nvSpPr>
        <p:spPr>
          <a:xfrm>
            <a:off x="0" y="95150"/>
            <a:ext cx="12192000" cy="523220"/>
          </a:xfrm>
          <a:prstGeom prst="rect">
            <a:avLst/>
          </a:prstGeom>
          <a:noFill/>
        </p:spPr>
        <p:txBody>
          <a:bodyPr wrap="square" rtlCol="0">
            <a:spAutoFit/>
          </a:bodyPr>
          <a:lstStyle/>
          <a:p>
            <a:pPr algn="ctr"/>
            <a:r>
              <a:rPr lang="en-US" sz="2800" b="1" dirty="0"/>
              <a:t>PRIDICT2.0 tutorial</a:t>
            </a:r>
          </a:p>
        </p:txBody>
      </p:sp>
      <p:sp>
        <p:nvSpPr>
          <p:cNvPr id="7" name="TextBox 6">
            <a:extLst>
              <a:ext uri="{FF2B5EF4-FFF2-40B4-BE49-F238E27FC236}">
                <a16:creationId xmlns:a16="http://schemas.microsoft.com/office/drawing/2014/main" id="{A1DCD327-49EB-EB5F-97A6-4E5AC4645A3B}"/>
              </a:ext>
            </a:extLst>
          </p:cNvPr>
          <p:cNvSpPr txBox="1"/>
          <p:nvPr/>
        </p:nvSpPr>
        <p:spPr>
          <a:xfrm>
            <a:off x="127747" y="704342"/>
            <a:ext cx="6096896" cy="383823"/>
          </a:xfrm>
          <a:prstGeom prst="rect">
            <a:avLst/>
          </a:prstGeom>
          <a:noFill/>
        </p:spPr>
        <p:txBody>
          <a:bodyPr wrap="square">
            <a:spAutoFit/>
          </a:bodyPr>
          <a:lstStyle/>
          <a:p>
            <a:pPr marL="0" marR="0">
              <a:lnSpc>
                <a:spcPct val="115000"/>
              </a:lnSpc>
              <a:spcAft>
                <a:spcPts val="800"/>
              </a:spcAft>
              <a:buNone/>
            </a:pPr>
            <a:r>
              <a:rPr lang="en-US" sz="1800" b="1" kern="100" dirty="0">
                <a:effectLst/>
                <a:latin typeface="+mj-lt"/>
                <a:ea typeface="Aptos" panose="020B0004020202020204" pitchFamily="34" charset="0"/>
                <a:cs typeface="Courier New" panose="02070309020205020404" pitchFamily="49" charset="0"/>
              </a:rPr>
              <a:t>PRIDICT2.0 </a:t>
            </a:r>
            <a:r>
              <a:rPr lang="en-US" b="1" kern="100" dirty="0">
                <a:latin typeface="+mj-lt"/>
                <a:ea typeface="Aptos" panose="020B0004020202020204" pitchFamily="34" charset="0"/>
                <a:cs typeface="Courier New" panose="02070309020205020404" pitchFamily="49" charset="0"/>
              </a:rPr>
              <a:t>output</a:t>
            </a:r>
            <a:endParaRPr lang="en-US" sz="1800" b="1" kern="100" dirty="0">
              <a:effectLst/>
              <a:latin typeface="+mj-lt"/>
              <a:ea typeface="Aptos" panose="020B0004020202020204" pitchFamily="34" charset="0"/>
              <a:cs typeface="Courier New" panose="02070309020205020404" pitchFamily="49" charset="0"/>
            </a:endParaRPr>
          </a:p>
        </p:txBody>
      </p:sp>
      <p:sp>
        <p:nvSpPr>
          <p:cNvPr id="8" name="Oval 7">
            <a:extLst>
              <a:ext uri="{FF2B5EF4-FFF2-40B4-BE49-F238E27FC236}">
                <a16:creationId xmlns:a16="http://schemas.microsoft.com/office/drawing/2014/main" id="{629618D9-FF43-B686-E9B5-E655F6C5B647}"/>
              </a:ext>
            </a:extLst>
          </p:cNvPr>
          <p:cNvSpPr/>
          <p:nvPr/>
        </p:nvSpPr>
        <p:spPr>
          <a:xfrm>
            <a:off x="4711849" y="5771478"/>
            <a:ext cx="2076226" cy="69386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65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BCDF4-721F-E2EC-D88B-FAEB6D533FE0}"/>
              </a:ext>
            </a:extLst>
          </p:cNvPr>
          <p:cNvPicPr>
            <a:picLocks noChangeAspect="1"/>
          </p:cNvPicPr>
          <p:nvPr/>
        </p:nvPicPr>
        <p:blipFill>
          <a:blip r:embed="rId2"/>
          <a:stretch>
            <a:fillRect/>
          </a:stretch>
        </p:blipFill>
        <p:spPr>
          <a:xfrm>
            <a:off x="0" y="1096313"/>
            <a:ext cx="12192000" cy="4665373"/>
          </a:xfrm>
          <a:prstGeom prst="rect">
            <a:avLst/>
          </a:prstGeom>
        </p:spPr>
      </p:pic>
      <p:sp>
        <p:nvSpPr>
          <p:cNvPr id="4" name="TextBox 3">
            <a:extLst>
              <a:ext uri="{FF2B5EF4-FFF2-40B4-BE49-F238E27FC236}">
                <a16:creationId xmlns:a16="http://schemas.microsoft.com/office/drawing/2014/main" id="{E40BD26D-6B0F-E305-2E78-2549CC093BC1}"/>
              </a:ext>
            </a:extLst>
          </p:cNvPr>
          <p:cNvSpPr txBox="1"/>
          <p:nvPr/>
        </p:nvSpPr>
        <p:spPr>
          <a:xfrm>
            <a:off x="9330914" y="95150"/>
            <a:ext cx="2861086" cy="369332"/>
          </a:xfrm>
          <a:prstGeom prst="rect">
            <a:avLst/>
          </a:prstGeom>
          <a:noFill/>
        </p:spPr>
        <p:txBody>
          <a:bodyPr wrap="square">
            <a:spAutoFit/>
          </a:bodyPr>
          <a:lstStyle/>
          <a:p>
            <a:r>
              <a:rPr lang="en-US" dirty="0"/>
              <a:t>https://www.pridict.it/</a:t>
            </a:r>
          </a:p>
        </p:txBody>
      </p:sp>
      <p:sp>
        <p:nvSpPr>
          <p:cNvPr id="5" name="TextBox 4">
            <a:extLst>
              <a:ext uri="{FF2B5EF4-FFF2-40B4-BE49-F238E27FC236}">
                <a16:creationId xmlns:a16="http://schemas.microsoft.com/office/drawing/2014/main" id="{6555B92B-9654-3E90-391F-240F4AE488B2}"/>
              </a:ext>
            </a:extLst>
          </p:cNvPr>
          <p:cNvSpPr txBox="1"/>
          <p:nvPr/>
        </p:nvSpPr>
        <p:spPr>
          <a:xfrm>
            <a:off x="0" y="95150"/>
            <a:ext cx="12192000" cy="523220"/>
          </a:xfrm>
          <a:prstGeom prst="rect">
            <a:avLst/>
          </a:prstGeom>
          <a:noFill/>
        </p:spPr>
        <p:txBody>
          <a:bodyPr wrap="square" rtlCol="0">
            <a:spAutoFit/>
          </a:bodyPr>
          <a:lstStyle/>
          <a:p>
            <a:pPr algn="ctr"/>
            <a:r>
              <a:rPr lang="en-US" sz="2800" b="1" dirty="0"/>
              <a:t>PRIDICT2.0 tutorial</a:t>
            </a:r>
          </a:p>
        </p:txBody>
      </p:sp>
      <p:sp>
        <p:nvSpPr>
          <p:cNvPr id="6" name="TextBox 5">
            <a:extLst>
              <a:ext uri="{FF2B5EF4-FFF2-40B4-BE49-F238E27FC236}">
                <a16:creationId xmlns:a16="http://schemas.microsoft.com/office/drawing/2014/main" id="{6C0A0C05-9EEE-49F2-9565-B13BC12159D0}"/>
              </a:ext>
            </a:extLst>
          </p:cNvPr>
          <p:cNvSpPr txBox="1"/>
          <p:nvPr/>
        </p:nvSpPr>
        <p:spPr>
          <a:xfrm>
            <a:off x="127747" y="704342"/>
            <a:ext cx="6096896" cy="383823"/>
          </a:xfrm>
          <a:prstGeom prst="rect">
            <a:avLst/>
          </a:prstGeom>
          <a:noFill/>
        </p:spPr>
        <p:txBody>
          <a:bodyPr wrap="square">
            <a:spAutoFit/>
          </a:bodyPr>
          <a:lstStyle/>
          <a:p>
            <a:pPr marL="0" marR="0">
              <a:lnSpc>
                <a:spcPct val="115000"/>
              </a:lnSpc>
              <a:spcAft>
                <a:spcPts val="800"/>
              </a:spcAft>
              <a:buNone/>
            </a:pPr>
            <a:r>
              <a:rPr lang="en-US" sz="1800" b="1" kern="100" dirty="0">
                <a:effectLst/>
                <a:latin typeface="+mj-lt"/>
                <a:ea typeface="Aptos" panose="020B0004020202020204" pitchFamily="34" charset="0"/>
                <a:cs typeface="Courier New" panose="02070309020205020404" pitchFamily="49" charset="0"/>
              </a:rPr>
              <a:t>PRIDICT2.0 </a:t>
            </a:r>
            <a:r>
              <a:rPr lang="en-US" b="1" kern="100" dirty="0">
                <a:latin typeface="+mj-lt"/>
                <a:ea typeface="Aptos" panose="020B0004020202020204" pitchFamily="34" charset="0"/>
                <a:cs typeface="Courier New" panose="02070309020205020404" pitchFamily="49" charset="0"/>
              </a:rPr>
              <a:t>output represented in </a:t>
            </a:r>
            <a:r>
              <a:rPr lang="en-US" b="1" kern="100" dirty="0" err="1">
                <a:latin typeface="+mj-lt"/>
                <a:ea typeface="Aptos" panose="020B0004020202020204" pitchFamily="34" charset="0"/>
                <a:cs typeface="Courier New" panose="02070309020205020404" pitchFamily="49" charset="0"/>
              </a:rPr>
              <a:t>Snapgene</a:t>
            </a:r>
            <a:endParaRPr lang="en-US" sz="1800" b="1" kern="100" dirty="0">
              <a:effectLst/>
              <a:latin typeface="+mj-lt"/>
              <a:ea typeface="Aptos" panose="020B0004020202020204" pitchFamily="34" charset="0"/>
              <a:cs typeface="Courier New" panose="02070309020205020404" pitchFamily="49" charset="0"/>
            </a:endParaRPr>
          </a:p>
        </p:txBody>
      </p:sp>
    </p:spTree>
    <p:extLst>
      <p:ext uri="{BB962C8B-B14F-4D97-AF65-F5344CB8AC3E}">
        <p14:creationId xmlns:p14="http://schemas.microsoft.com/office/powerpoint/2010/main" val="3453537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4CEC4-78FD-5562-CA44-54965ED590B7}"/>
              </a:ext>
            </a:extLst>
          </p:cNvPr>
          <p:cNvPicPr>
            <a:picLocks noChangeAspect="1"/>
          </p:cNvPicPr>
          <p:nvPr/>
        </p:nvPicPr>
        <p:blipFill>
          <a:blip r:embed="rId2"/>
          <a:stretch>
            <a:fillRect/>
          </a:stretch>
        </p:blipFill>
        <p:spPr>
          <a:xfrm>
            <a:off x="419259" y="1453662"/>
            <a:ext cx="5456123" cy="4097214"/>
          </a:xfrm>
          <a:prstGeom prst="rect">
            <a:avLst/>
          </a:prstGeom>
        </p:spPr>
      </p:pic>
      <p:sp>
        <p:nvSpPr>
          <p:cNvPr id="4" name="TextBox 3">
            <a:extLst>
              <a:ext uri="{FF2B5EF4-FFF2-40B4-BE49-F238E27FC236}">
                <a16:creationId xmlns:a16="http://schemas.microsoft.com/office/drawing/2014/main" id="{FD37C86B-4896-E7AE-3035-6EB0229C8E72}"/>
              </a:ext>
            </a:extLst>
          </p:cNvPr>
          <p:cNvSpPr txBox="1"/>
          <p:nvPr/>
        </p:nvSpPr>
        <p:spPr>
          <a:xfrm>
            <a:off x="0" y="95150"/>
            <a:ext cx="6183923" cy="523220"/>
          </a:xfrm>
          <a:prstGeom prst="rect">
            <a:avLst/>
          </a:prstGeom>
          <a:noFill/>
        </p:spPr>
        <p:txBody>
          <a:bodyPr wrap="square" rtlCol="0">
            <a:spAutoFit/>
          </a:bodyPr>
          <a:lstStyle/>
          <a:p>
            <a:pPr algn="ctr"/>
            <a:r>
              <a:rPr lang="en-US" sz="2800" b="1" dirty="0"/>
              <a:t>Prime editing library design tool</a:t>
            </a:r>
          </a:p>
        </p:txBody>
      </p:sp>
      <p:pic>
        <p:nvPicPr>
          <p:cNvPr id="6" name="Picture 5">
            <a:extLst>
              <a:ext uri="{FF2B5EF4-FFF2-40B4-BE49-F238E27FC236}">
                <a16:creationId xmlns:a16="http://schemas.microsoft.com/office/drawing/2014/main" id="{EFF3FAFD-4C03-02AF-BDB8-72A480E4429C}"/>
              </a:ext>
            </a:extLst>
          </p:cNvPr>
          <p:cNvPicPr>
            <a:picLocks noChangeAspect="1"/>
          </p:cNvPicPr>
          <p:nvPr/>
        </p:nvPicPr>
        <p:blipFill>
          <a:blip r:embed="rId3"/>
          <a:stretch>
            <a:fillRect/>
          </a:stretch>
        </p:blipFill>
        <p:spPr>
          <a:xfrm>
            <a:off x="6411461" y="0"/>
            <a:ext cx="5734707" cy="6858000"/>
          </a:xfrm>
          <a:prstGeom prst="rect">
            <a:avLst/>
          </a:prstGeom>
        </p:spPr>
      </p:pic>
    </p:spTree>
    <p:extLst>
      <p:ext uri="{BB962C8B-B14F-4D97-AF65-F5344CB8AC3E}">
        <p14:creationId xmlns:p14="http://schemas.microsoft.com/office/powerpoint/2010/main" val="219831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B3BA66-0218-396D-453F-861BC0E91092}"/>
              </a:ext>
            </a:extLst>
          </p:cNvPr>
          <p:cNvSpPr txBox="1"/>
          <p:nvPr/>
        </p:nvSpPr>
        <p:spPr>
          <a:xfrm>
            <a:off x="0" y="95150"/>
            <a:ext cx="12192000" cy="523220"/>
          </a:xfrm>
          <a:prstGeom prst="rect">
            <a:avLst/>
          </a:prstGeom>
          <a:noFill/>
        </p:spPr>
        <p:txBody>
          <a:bodyPr wrap="square" rtlCol="0">
            <a:spAutoFit/>
          </a:bodyPr>
          <a:lstStyle/>
          <a:p>
            <a:pPr algn="ctr"/>
            <a:r>
              <a:rPr lang="en-US" sz="2800" b="1" dirty="0"/>
              <a:t>Activity normalization</a:t>
            </a:r>
          </a:p>
        </p:txBody>
      </p:sp>
      <p:pic>
        <p:nvPicPr>
          <p:cNvPr id="5" name="Picture 4">
            <a:extLst>
              <a:ext uri="{FF2B5EF4-FFF2-40B4-BE49-F238E27FC236}">
                <a16:creationId xmlns:a16="http://schemas.microsoft.com/office/drawing/2014/main" id="{2427D3A1-3BB7-26F1-45EB-ED8A74E62B26}"/>
              </a:ext>
            </a:extLst>
          </p:cNvPr>
          <p:cNvPicPr>
            <a:picLocks noChangeAspect="1"/>
          </p:cNvPicPr>
          <p:nvPr/>
        </p:nvPicPr>
        <p:blipFill>
          <a:blip r:embed="rId2"/>
          <a:stretch>
            <a:fillRect/>
          </a:stretch>
        </p:blipFill>
        <p:spPr>
          <a:xfrm>
            <a:off x="6096000" y="2596258"/>
            <a:ext cx="5486400" cy="3127979"/>
          </a:xfrm>
          <a:prstGeom prst="rect">
            <a:avLst/>
          </a:prstGeom>
        </p:spPr>
      </p:pic>
      <p:pic>
        <p:nvPicPr>
          <p:cNvPr id="7" name="Picture 6">
            <a:extLst>
              <a:ext uri="{FF2B5EF4-FFF2-40B4-BE49-F238E27FC236}">
                <a16:creationId xmlns:a16="http://schemas.microsoft.com/office/drawing/2014/main" id="{B35DDE56-859E-B393-5F98-C98950B779AC}"/>
              </a:ext>
            </a:extLst>
          </p:cNvPr>
          <p:cNvPicPr>
            <a:picLocks noChangeAspect="1"/>
          </p:cNvPicPr>
          <p:nvPr/>
        </p:nvPicPr>
        <p:blipFill>
          <a:blip r:embed="rId3"/>
          <a:stretch>
            <a:fillRect/>
          </a:stretch>
        </p:blipFill>
        <p:spPr>
          <a:xfrm>
            <a:off x="176757" y="2365237"/>
            <a:ext cx="5486400" cy="3670480"/>
          </a:xfrm>
          <a:prstGeom prst="rect">
            <a:avLst/>
          </a:prstGeom>
        </p:spPr>
      </p:pic>
      <p:sp>
        <p:nvSpPr>
          <p:cNvPr id="8" name="TextBox 7">
            <a:extLst>
              <a:ext uri="{FF2B5EF4-FFF2-40B4-BE49-F238E27FC236}">
                <a16:creationId xmlns:a16="http://schemas.microsoft.com/office/drawing/2014/main" id="{6BF8B482-23B2-37DA-BD6F-19225ADD4A05}"/>
              </a:ext>
            </a:extLst>
          </p:cNvPr>
          <p:cNvSpPr txBox="1"/>
          <p:nvPr/>
        </p:nvSpPr>
        <p:spPr>
          <a:xfrm>
            <a:off x="2388198" y="2180571"/>
            <a:ext cx="1556836" cy="369332"/>
          </a:xfrm>
          <a:prstGeom prst="rect">
            <a:avLst/>
          </a:prstGeom>
          <a:noFill/>
        </p:spPr>
        <p:txBody>
          <a:bodyPr wrap="none" rtlCol="0">
            <a:spAutoFit/>
          </a:bodyPr>
          <a:lstStyle/>
          <a:p>
            <a:r>
              <a:rPr lang="en-US" b="1" dirty="0"/>
              <a:t>Base editing</a:t>
            </a:r>
          </a:p>
        </p:txBody>
      </p:sp>
      <p:sp>
        <p:nvSpPr>
          <p:cNvPr id="9" name="TextBox 8">
            <a:extLst>
              <a:ext uri="{FF2B5EF4-FFF2-40B4-BE49-F238E27FC236}">
                <a16:creationId xmlns:a16="http://schemas.microsoft.com/office/drawing/2014/main" id="{69FBD6E8-32A2-E775-77A3-BB1BFF34FE4D}"/>
              </a:ext>
            </a:extLst>
          </p:cNvPr>
          <p:cNvSpPr txBox="1"/>
          <p:nvPr/>
        </p:nvSpPr>
        <p:spPr>
          <a:xfrm>
            <a:off x="8234697" y="2180571"/>
            <a:ext cx="1646605" cy="369332"/>
          </a:xfrm>
          <a:prstGeom prst="rect">
            <a:avLst/>
          </a:prstGeom>
          <a:noFill/>
        </p:spPr>
        <p:txBody>
          <a:bodyPr wrap="none" rtlCol="0">
            <a:spAutoFit/>
          </a:bodyPr>
          <a:lstStyle/>
          <a:p>
            <a:r>
              <a:rPr lang="en-US" b="1" dirty="0"/>
              <a:t>Prime editing</a:t>
            </a:r>
          </a:p>
        </p:txBody>
      </p:sp>
      <p:sp>
        <p:nvSpPr>
          <p:cNvPr id="10" name="TextBox 9">
            <a:extLst>
              <a:ext uri="{FF2B5EF4-FFF2-40B4-BE49-F238E27FC236}">
                <a16:creationId xmlns:a16="http://schemas.microsoft.com/office/drawing/2014/main" id="{B42490BA-4AD5-7833-F4EB-DDF30E866EE1}"/>
              </a:ext>
            </a:extLst>
          </p:cNvPr>
          <p:cNvSpPr txBox="1"/>
          <p:nvPr/>
        </p:nvSpPr>
        <p:spPr>
          <a:xfrm>
            <a:off x="3307977" y="6035717"/>
            <a:ext cx="2204450" cy="307777"/>
          </a:xfrm>
          <a:prstGeom prst="rect">
            <a:avLst/>
          </a:prstGeom>
          <a:noFill/>
        </p:spPr>
        <p:txBody>
          <a:bodyPr wrap="none" rtlCol="0">
            <a:spAutoFit/>
          </a:bodyPr>
          <a:lstStyle/>
          <a:p>
            <a:r>
              <a:rPr lang="en-US" sz="1400" i="1" dirty="0"/>
              <a:t>Ryu et al 2024 Nat Genet</a:t>
            </a:r>
          </a:p>
        </p:txBody>
      </p:sp>
      <p:sp>
        <p:nvSpPr>
          <p:cNvPr id="11" name="TextBox 10">
            <a:extLst>
              <a:ext uri="{FF2B5EF4-FFF2-40B4-BE49-F238E27FC236}">
                <a16:creationId xmlns:a16="http://schemas.microsoft.com/office/drawing/2014/main" id="{A8CE3844-4870-91BF-5C7F-AE5472D0B42A}"/>
              </a:ext>
            </a:extLst>
          </p:cNvPr>
          <p:cNvSpPr txBox="1"/>
          <p:nvPr/>
        </p:nvSpPr>
        <p:spPr>
          <a:xfrm>
            <a:off x="9280264" y="6035716"/>
            <a:ext cx="1994457" cy="307777"/>
          </a:xfrm>
          <a:prstGeom prst="rect">
            <a:avLst/>
          </a:prstGeom>
          <a:noFill/>
        </p:spPr>
        <p:txBody>
          <a:bodyPr wrap="none" rtlCol="0">
            <a:spAutoFit/>
          </a:bodyPr>
          <a:lstStyle/>
          <a:p>
            <a:r>
              <a:rPr lang="en-US" sz="1400" i="1" dirty="0"/>
              <a:t>Zhou et al 2025 </a:t>
            </a:r>
            <a:r>
              <a:rPr lang="en-US" sz="1400" i="1" dirty="0" err="1"/>
              <a:t>biorxiv</a:t>
            </a:r>
            <a:endParaRPr lang="en-US" sz="1400" i="1" dirty="0"/>
          </a:p>
        </p:txBody>
      </p:sp>
      <p:sp>
        <p:nvSpPr>
          <p:cNvPr id="12" name="TextBox 11">
            <a:extLst>
              <a:ext uri="{FF2B5EF4-FFF2-40B4-BE49-F238E27FC236}">
                <a16:creationId xmlns:a16="http://schemas.microsoft.com/office/drawing/2014/main" id="{EC6564C4-D3AB-2462-D6B0-75A2F59F9C02}"/>
              </a:ext>
            </a:extLst>
          </p:cNvPr>
          <p:cNvSpPr txBox="1"/>
          <p:nvPr/>
        </p:nvSpPr>
        <p:spPr>
          <a:xfrm>
            <a:off x="472592" y="799306"/>
            <a:ext cx="11516805" cy="1200329"/>
          </a:xfrm>
          <a:prstGeom prst="rect">
            <a:avLst/>
          </a:prstGeom>
          <a:noFill/>
        </p:spPr>
        <p:txBody>
          <a:bodyPr wrap="square" rtlCol="0">
            <a:spAutoFit/>
          </a:bodyPr>
          <a:lstStyle/>
          <a:p>
            <a:r>
              <a:rPr lang="en-US" dirty="0"/>
              <a:t>The problem: gRNAs in CRISPR screens show a wide range of activity</a:t>
            </a:r>
          </a:p>
          <a:p>
            <a:endParaRPr lang="en-US" dirty="0"/>
          </a:p>
          <a:p>
            <a:r>
              <a:rPr lang="en-US" dirty="0"/>
              <a:t>Typical CRISPR screens count gRNAs in phenotypically defined populations, but how do you distinguish a gRNA that edits poorly with one that edits well but causes no phenotype?</a:t>
            </a:r>
          </a:p>
        </p:txBody>
      </p:sp>
    </p:spTree>
    <p:extLst>
      <p:ext uri="{BB962C8B-B14F-4D97-AF65-F5344CB8AC3E}">
        <p14:creationId xmlns:p14="http://schemas.microsoft.com/office/powerpoint/2010/main" val="332936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5D7FE-F442-BBE8-1B68-DD587F5A7321}"/>
              </a:ext>
            </a:extLst>
          </p:cNvPr>
          <p:cNvSpPr>
            <a:spLocks noGrp="1"/>
          </p:cNvSpPr>
          <p:nvPr>
            <p:ph type="title"/>
          </p:nvPr>
        </p:nvSpPr>
        <p:spPr>
          <a:xfrm>
            <a:off x="203410" y="206429"/>
            <a:ext cx="10515600" cy="662630"/>
          </a:xfrm>
        </p:spPr>
        <p:txBody>
          <a:bodyPr>
            <a:normAutofit/>
          </a:bodyPr>
          <a:lstStyle/>
          <a:p>
            <a:r>
              <a:rPr lang="en-US" sz="2500" dirty="0">
                <a:latin typeface="Arial" panose="020B0604020202020204" pitchFamily="34" charset="0"/>
                <a:cs typeface="Arial" panose="020B0604020202020204" pitchFamily="34" charset="0"/>
              </a:rPr>
              <a:t>Goal: Create a KO cell line for PCSK9</a:t>
            </a:r>
          </a:p>
        </p:txBody>
      </p:sp>
      <p:sp>
        <p:nvSpPr>
          <p:cNvPr id="8" name="TextBox 7">
            <a:extLst>
              <a:ext uri="{FF2B5EF4-FFF2-40B4-BE49-F238E27FC236}">
                <a16:creationId xmlns:a16="http://schemas.microsoft.com/office/drawing/2014/main" id="{98FBACC3-B13D-339E-BAF8-AE2A8E9B60BD}"/>
              </a:ext>
            </a:extLst>
          </p:cNvPr>
          <p:cNvSpPr txBox="1"/>
          <p:nvPr/>
        </p:nvSpPr>
        <p:spPr>
          <a:xfrm>
            <a:off x="6269267" y="286448"/>
            <a:ext cx="5766027" cy="646331"/>
          </a:xfrm>
          <a:prstGeom prst="rect">
            <a:avLst/>
          </a:prstGeom>
          <a:noFill/>
        </p:spPr>
        <p:txBody>
          <a:bodyPr wrap="square" rtlCol="0">
            <a:spAutoFit/>
          </a:bodyPr>
          <a:lstStyle/>
          <a:p>
            <a:pPr marL="285750" indent="-285750">
              <a:buFont typeface="Arial" panose="020B0604020202020204" pitchFamily="34" charset="0"/>
              <a:buChar char="•"/>
            </a:pPr>
            <a:r>
              <a:rPr lang="en-US" dirty="0"/>
              <a:t>Generate a cell line with no functional PCSK9 protein to study this gene’s function in the lab</a:t>
            </a:r>
          </a:p>
        </p:txBody>
      </p:sp>
      <p:pic>
        <p:nvPicPr>
          <p:cNvPr id="28" name="Picture 27">
            <a:extLst>
              <a:ext uri="{FF2B5EF4-FFF2-40B4-BE49-F238E27FC236}">
                <a16:creationId xmlns:a16="http://schemas.microsoft.com/office/drawing/2014/main" id="{434DD84D-689A-6F5E-BF15-CE37D7E300C7}"/>
              </a:ext>
            </a:extLst>
          </p:cNvPr>
          <p:cNvPicPr>
            <a:picLocks noChangeAspect="1"/>
          </p:cNvPicPr>
          <p:nvPr/>
        </p:nvPicPr>
        <p:blipFill>
          <a:blip r:embed="rId2"/>
          <a:stretch>
            <a:fillRect/>
          </a:stretch>
        </p:blipFill>
        <p:spPr>
          <a:xfrm>
            <a:off x="-47649" y="5691525"/>
            <a:ext cx="12287297" cy="817381"/>
          </a:xfrm>
          <a:prstGeom prst="rect">
            <a:avLst/>
          </a:prstGeom>
        </p:spPr>
      </p:pic>
      <p:sp>
        <p:nvSpPr>
          <p:cNvPr id="5" name="Oval 4">
            <a:extLst>
              <a:ext uri="{FF2B5EF4-FFF2-40B4-BE49-F238E27FC236}">
                <a16:creationId xmlns:a16="http://schemas.microsoft.com/office/drawing/2014/main" id="{234927A0-C160-0236-F1BD-FA38B163B331}"/>
              </a:ext>
            </a:extLst>
          </p:cNvPr>
          <p:cNvSpPr/>
          <p:nvPr/>
        </p:nvSpPr>
        <p:spPr>
          <a:xfrm>
            <a:off x="8674861" y="1070255"/>
            <a:ext cx="2044149" cy="816428"/>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AF53D6A-17EA-3CA8-8E8D-78CE8766B3D2}"/>
              </a:ext>
            </a:extLst>
          </p:cNvPr>
          <p:cNvSpPr txBox="1"/>
          <p:nvPr/>
        </p:nvSpPr>
        <p:spPr>
          <a:xfrm>
            <a:off x="8751804" y="1276000"/>
            <a:ext cx="1890261" cy="369332"/>
          </a:xfrm>
          <a:prstGeom prst="rect">
            <a:avLst/>
          </a:prstGeom>
          <a:noFill/>
        </p:spPr>
        <p:txBody>
          <a:bodyPr wrap="none" rtlCol="0">
            <a:spAutoFit/>
          </a:bodyPr>
          <a:lstStyle/>
          <a:p>
            <a:r>
              <a:rPr lang="en-US" dirty="0"/>
              <a:t>Nuclease cutting</a:t>
            </a:r>
          </a:p>
        </p:txBody>
      </p:sp>
      <p:sp>
        <p:nvSpPr>
          <p:cNvPr id="11" name="TextBox 10">
            <a:extLst>
              <a:ext uri="{FF2B5EF4-FFF2-40B4-BE49-F238E27FC236}">
                <a16:creationId xmlns:a16="http://schemas.microsoft.com/office/drawing/2014/main" id="{F60EB6A3-856C-1194-388E-2E6BCCFE6CEA}"/>
              </a:ext>
            </a:extLst>
          </p:cNvPr>
          <p:cNvSpPr txBox="1"/>
          <p:nvPr/>
        </p:nvSpPr>
        <p:spPr>
          <a:xfrm>
            <a:off x="7528393" y="1322614"/>
            <a:ext cx="1069524" cy="369332"/>
          </a:xfrm>
          <a:prstGeom prst="rect">
            <a:avLst/>
          </a:prstGeom>
          <a:noFill/>
        </p:spPr>
        <p:txBody>
          <a:bodyPr wrap="none" rtlCol="0">
            <a:spAutoFit/>
          </a:bodyPr>
          <a:lstStyle/>
          <a:p>
            <a:r>
              <a:rPr lang="en-US" dirty="0"/>
              <a:t>strategy:</a:t>
            </a:r>
          </a:p>
        </p:txBody>
      </p:sp>
      <p:pic>
        <p:nvPicPr>
          <p:cNvPr id="14" name="Picture 13">
            <a:extLst>
              <a:ext uri="{FF2B5EF4-FFF2-40B4-BE49-F238E27FC236}">
                <a16:creationId xmlns:a16="http://schemas.microsoft.com/office/drawing/2014/main" id="{2DD91317-5366-9886-CE21-85A74BDF6256}"/>
              </a:ext>
            </a:extLst>
          </p:cNvPr>
          <p:cNvPicPr>
            <a:picLocks noChangeAspect="1"/>
          </p:cNvPicPr>
          <p:nvPr/>
        </p:nvPicPr>
        <p:blipFill>
          <a:blip r:embed="rId3"/>
          <a:stretch>
            <a:fillRect/>
          </a:stretch>
        </p:blipFill>
        <p:spPr>
          <a:xfrm>
            <a:off x="78353" y="3912765"/>
            <a:ext cx="12035294" cy="1466228"/>
          </a:xfrm>
          <a:prstGeom prst="rect">
            <a:avLst/>
          </a:prstGeom>
        </p:spPr>
      </p:pic>
      <p:sp>
        <p:nvSpPr>
          <p:cNvPr id="17" name="TextBox 16">
            <a:extLst>
              <a:ext uri="{FF2B5EF4-FFF2-40B4-BE49-F238E27FC236}">
                <a16:creationId xmlns:a16="http://schemas.microsoft.com/office/drawing/2014/main" id="{FF9D84FD-413A-740E-61BB-B20B242C0BF7}"/>
              </a:ext>
            </a:extLst>
          </p:cNvPr>
          <p:cNvSpPr txBox="1"/>
          <p:nvPr/>
        </p:nvSpPr>
        <p:spPr>
          <a:xfrm>
            <a:off x="329365" y="3190473"/>
            <a:ext cx="2728632" cy="477054"/>
          </a:xfrm>
          <a:prstGeom prst="rect">
            <a:avLst/>
          </a:prstGeom>
          <a:noFill/>
        </p:spPr>
        <p:txBody>
          <a:bodyPr wrap="none" rtlCol="0">
            <a:spAutoFit/>
          </a:bodyPr>
          <a:lstStyle/>
          <a:p>
            <a:r>
              <a:rPr lang="en-US" sz="2500" dirty="0"/>
              <a:t>Design an sgRNA</a:t>
            </a:r>
          </a:p>
        </p:txBody>
      </p:sp>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3CDA7F48-A79A-C5F4-B81C-1EE5F4EF7C28}"/>
                  </a:ext>
                </a:extLst>
              </p14:cNvPr>
              <p14:cNvContentPartPr/>
              <p14:nvPr/>
            </p14:nvContentPartPr>
            <p14:xfrm>
              <a:off x="778160" y="6362280"/>
              <a:ext cx="145800" cy="146880"/>
            </p14:xfrm>
          </p:contentPart>
        </mc:Choice>
        <mc:Fallback xmlns="">
          <p:pic>
            <p:nvPicPr>
              <p:cNvPr id="34" name="Ink 33">
                <a:extLst>
                  <a:ext uri="{FF2B5EF4-FFF2-40B4-BE49-F238E27FC236}">
                    <a16:creationId xmlns:a16="http://schemas.microsoft.com/office/drawing/2014/main" id="{3CDA7F48-A79A-C5F4-B81C-1EE5F4EF7C28}"/>
                  </a:ext>
                </a:extLst>
              </p:cNvPr>
              <p:cNvPicPr/>
              <p:nvPr/>
            </p:nvPicPr>
            <p:blipFill>
              <a:blip r:embed="rId9"/>
              <a:stretch>
                <a:fillRect/>
              </a:stretch>
            </p:blipFill>
            <p:spPr>
              <a:xfrm>
                <a:off x="769160" y="6353280"/>
                <a:ext cx="163440" cy="164520"/>
              </a:xfrm>
              <a:prstGeom prst="rect">
                <a:avLst/>
              </a:prstGeom>
            </p:spPr>
          </p:pic>
        </mc:Fallback>
      </mc:AlternateContent>
      <p:grpSp>
        <p:nvGrpSpPr>
          <p:cNvPr id="47" name="Group 46">
            <a:extLst>
              <a:ext uri="{FF2B5EF4-FFF2-40B4-BE49-F238E27FC236}">
                <a16:creationId xmlns:a16="http://schemas.microsoft.com/office/drawing/2014/main" id="{9033548D-C348-17A1-BEBB-71161D5CCDEC}"/>
              </a:ext>
            </a:extLst>
          </p:cNvPr>
          <p:cNvGrpSpPr/>
          <p:nvPr/>
        </p:nvGrpSpPr>
        <p:grpSpPr>
          <a:xfrm>
            <a:off x="1227080" y="6159240"/>
            <a:ext cx="1468800" cy="406800"/>
            <a:chOff x="1227080" y="6159240"/>
            <a:chExt cx="1468800" cy="406800"/>
          </a:xfrm>
        </p:grpSpPr>
        <mc:AlternateContent xmlns:mc="http://schemas.openxmlformats.org/markup-compatibility/2006" xmlns:p14="http://schemas.microsoft.com/office/powerpoint/2010/main">
          <mc:Choice Requires="p14">
            <p:contentPart p14:bwMode="auto" r:id="rId10">
              <p14:nvContentPartPr>
                <p14:cNvPr id="35" name="Ink 34">
                  <a:extLst>
                    <a:ext uri="{FF2B5EF4-FFF2-40B4-BE49-F238E27FC236}">
                      <a16:creationId xmlns:a16="http://schemas.microsoft.com/office/drawing/2014/main" id="{7410121C-6C11-E20A-C1A0-4F81D9DD1629}"/>
                    </a:ext>
                  </a:extLst>
                </p14:cNvPr>
                <p14:cNvContentPartPr/>
                <p14:nvPr/>
              </p14:nvContentPartPr>
              <p14:xfrm>
                <a:off x="1227080" y="6360480"/>
                <a:ext cx="163800" cy="128520"/>
              </p14:xfrm>
            </p:contentPart>
          </mc:Choice>
          <mc:Fallback xmlns="">
            <p:pic>
              <p:nvPicPr>
                <p:cNvPr id="35" name="Ink 34">
                  <a:extLst>
                    <a:ext uri="{FF2B5EF4-FFF2-40B4-BE49-F238E27FC236}">
                      <a16:creationId xmlns:a16="http://schemas.microsoft.com/office/drawing/2014/main" id="{7410121C-6C11-E20A-C1A0-4F81D9DD1629}"/>
                    </a:ext>
                  </a:extLst>
                </p:cNvPr>
                <p:cNvPicPr/>
                <p:nvPr/>
              </p:nvPicPr>
              <p:blipFill>
                <a:blip r:embed="rId11"/>
                <a:stretch>
                  <a:fillRect/>
                </a:stretch>
              </p:blipFill>
              <p:spPr>
                <a:xfrm>
                  <a:off x="1218440" y="6351480"/>
                  <a:ext cx="1814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Ink 35">
                  <a:extLst>
                    <a:ext uri="{FF2B5EF4-FFF2-40B4-BE49-F238E27FC236}">
                      <a16:creationId xmlns:a16="http://schemas.microsoft.com/office/drawing/2014/main" id="{60C28275-3EB1-D2C7-0C07-FD4098BBB199}"/>
                    </a:ext>
                  </a:extLst>
                </p14:cNvPr>
                <p14:cNvContentPartPr/>
                <p14:nvPr/>
              </p14:nvContentPartPr>
              <p14:xfrm>
                <a:off x="1688600" y="6302880"/>
                <a:ext cx="272160" cy="263160"/>
              </p14:xfrm>
            </p:contentPart>
          </mc:Choice>
          <mc:Fallback xmlns="">
            <p:pic>
              <p:nvPicPr>
                <p:cNvPr id="36" name="Ink 35">
                  <a:extLst>
                    <a:ext uri="{FF2B5EF4-FFF2-40B4-BE49-F238E27FC236}">
                      <a16:creationId xmlns:a16="http://schemas.microsoft.com/office/drawing/2014/main" id="{60C28275-3EB1-D2C7-0C07-FD4098BBB199}"/>
                    </a:ext>
                  </a:extLst>
                </p:cNvPr>
                <p:cNvPicPr/>
                <p:nvPr/>
              </p:nvPicPr>
              <p:blipFill>
                <a:blip r:embed="rId13"/>
                <a:stretch>
                  <a:fillRect/>
                </a:stretch>
              </p:blipFill>
              <p:spPr>
                <a:xfrm>
                  <a:off x="1679600" y="6294240"/>
                  <a:ext cx="2898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F9784D36-DCEC-2F07-BAEB-87687DE7F86E}"/>
                    </a:ext>
                  </a:extLst>
                </p14:cNvPr>
                <p14:cNvContentPartPr/>
                <p14:nvPr/>
              </p14:nvContentPartPr>
              <p14:xfrm>
                <a:off x="1446320" y="6159240"/>
                <a:ext cx="147960" cy="134640"/>
              </p14:xfrm>
            </p:contentPart>
          </mc:Choice>
          <mc:Fallback xmlns="">
            <p:pic>
              <p:nvPicPr>
                <p:cNvPr id="37" name="Ink 36">
                  <a:extLst>
                    <a:ext uri="{FF2B5EF4-FFF2-40B4-BE49-F238E27FC236}">
                      <a16:creationId xmlns:a16="http://schemas.microsoft.com/office/drawing/2014/main" id="{F9784D36-DCEC-2F07-BAEB-87687DE7F86E}"/>
                    </a:ext>
                  </a:extLst>
                </p:cNvPr>
                <p:cNvPicPr/>
                <p:nvPr/>
              </p:nvPicPr>
              <p:blipFill>
                <a:blip r:embed="rId15"/>
                <a:stretch>
                  <a:fillRect/>
                </a:stretch>
              </p:blipFill>
              <p:spPr>
                <a:xfrm>
                  <a:off x="1437680" y="6150240"/>
                  <a:ext cx="1656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9" name="Ink 38">
                  <a:extLst>
                    <a:ext uri="{FF2B5EF4-FFF2-40B4-BE49-F238E27FC236}">
                      <a16:creationId xmlns:a16="http://schemas.microsoft.com/office/drawing/2014/main" id="{8416453E-836B-77FE-DC4C-005A99911980}"/>
                    </a:ext>
                  </a:extLst>
                </p14:cNvPr>
                <p14:cNvContentPartPr/>
                <p14:nvPr/>
              </p14:nvContentPartPr>
              <p14:xfrm>
                <a:off x="1627760" y="6170400"/>
                <a:ext cx="111600" cy="124200"/>
              </p14:xfrm>
            </p:contentPart>
          </mc:Choice>
          <mc:Fallback xmlns="">
            <p:pic>
              <p:nvPicPr>
                <p:cNvPr id="39" name="Ink 38">
                  <a:extLst>
                    <a:ext uri="{FF2B5EF4-FFF2-40B4-BE49-F238E27FC236}">
                      <a16:creationId xmlns:a16="http://schemas.microsoft.com/office/drawing/2014/main" id="{8416453E-836B-77FE-DC4C-005A99911980}"/>
                    </a:ext>
                  </a:extLst>
                </p:cNvPr>
                <p:cNvPicPr/>
                <p:nvPr/>
              </p:nvPicPr>
              <p:blipFill>
                <a:blip r:embed="rId17"/>
                <a:stretch>
                  <a:fillRect/>
                </a:stretch>
              </p:blipFill>
              <p:spPr>
                <a:xfrm>
                  <a:off x="1618760" y="6161760"/>
                  <a:ext cx="1292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a:extLst>
                    <a:ext uri="{FF2B5EF4-FFF2-40B4-BE49-F238E27FC236}">
                      <a16:creationId xmlns:a16="http://schemas.microsoft.com/office/drawing/2014/main" id="{A55D3C0B-5A0A-06D5-ECDD-2862CCAA01F4}"/>
                    </a:ext>
                  </a:extLst>
                </p14:cNvPr>
                <p14:cNvContentPartPr/>
                <p14:nvPr/>
              </p14:nvContentPartPr>
              <p14:xfrm>
                <a:off x="1908560" y="6165720"/>
                <a:ext cx="151200" cy="164160"/>
              </p14:xfrm>
            </p:contentPart>
          </mc:Choice>
          <mc:Fallback xmlns="">
            <p:pic>
              <p:nvPicPr>
                <p:cNvPr id="41" name="Ink 40">
                  <a:extLst>
                    <a:ext uri="{FF2B5EF4-FFF2-40B4-BE49-F238E27FC236}">
                      <a16:creationId xmlns:a16="http://schemas.microsoft.com/office/drawing/2014/main" id="{A55D3C0B-5A0A-06D5-ECDD-2862CCAA01F4}"/>
                    </a:ext>
                  </a:extLst>
                </p:cNvPr>
                <p:cNvPicPr/>
                <p:nvPr/>
              </p:nvPicPr>
              <p:blipFill>
                <a:blip r:embed="rId19"/>
                <a:stretch>
                  <a:fillRect/>
                </a:stretch>
              </p:blipFill>
              <p:spPr>
                <a:xfrm>
                  <a:off x="1899920" y="6156720"/>
                  <a:ext cx="1688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2" name="Ink 41">
                  <a:extLst>
                    <a:ext uri="{FF2B5EF4-FFF2-40B4-BE49-F238E27FC236}">
                      <a16:creationId xmlns:a16="http://schemas.microsoft.com/office/drawing/2014/main" id="{FE986AF7-C6BD-04E8-B2D4-775285A0D6B8}"/>
                    </a:ext>
                  </a:extLst>
                </p14:cNvPr>
                <p14:cNvContentPartPr/>
                <p14:nvPr/>
              </p14:nvContentPartPr>
              <p14:xfrm>
                <a:off x="2093600" y="6167520"/>
                <a:ext cx="125280" cy="135360"/>
              </p14:xfrm>
            </p:contentPart>
          </mc:Choice>
          <mc:Fallback xmlns="">
            <p:pic>
              <p:nvPicPr>
                <p:cNvPr id="42" name="Ink 41">
                  <a:extLst>
                    <a:ext uri="{FF2B5EF4-FFF2-40B4-BE49-F238E27FC236}">
                      <a16:creationId xmlns:a16="http://schemas.microsoft.com/office/drawing/2014/main" id="{FE986AF7-C6BD-04E8-B2D4-775285A0D6B8}"/>
                    </a:ext>
                  </a:extLst>
                </p:cNvPr>
                <p:cNvPicPr/>
                <p:nvPr/>
              </p:nvPicPr>
              <p:blipFill>
                <a:blip r:embed="rId21"/>
                <a:stretch>
                  <a:fillRect/>
                </a:stretch>
              </p:blipFill>
              <p:spPr>
                <a:xfrm>
                  <a:off x="2084600" y="6158880"/>
                  <a:ext cx="1429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4" name="Ink 43">
                  <a:extLst>
                    <a:ext uri="{FF2B5EF4-FFF2-40B4-BE49-F238E27FC236}">
                      <a16:creationId xmlns:a16="http://schemas.microsoft.com/office/drawing/2014/main" id="{ABBC71BC-2671-674A-6BE4-FD0A4F234B1E}"/>
                    </a:ext>
                  </a:extLst>
                </p14:cNvPr>
                <p14:cNvContentPartPr/>
                <p14:nvPr/>
              </p14:nvContentPartPr>
              <p14:xfrm>
                <a:off x="2210600" y="6346080"/>
                <a:ext cx="154080" cy="130680"/>
              </p14:xfrm>
            </p:contentPart>
          </mc:Choice>
          <mc:Fallback xmlns="">
            <p:pic>
              <p:nvPicPr>
                <p:cNvPr id="44" name="Ink 43">
                  <a:extLst>
                    <a:ext uri="{FF2B5EF4-FFF2-40B4-BE49-F238E27FC236}">
                      <a16:creationId xmlns:a16="http://schemas.microsoft.com/office/drawing/2014/main" id="{ABBC71BC-2671-674A-6BE4-FD0A4F234B1E}"/>
                    </a:ext>
                  </a:extLst>
                </p:cNvPr>
                <p:cNvPicPr/>
                <p:nvPr/>
              </p:nvPicPr>
              <p:blipFill>
                <a:blip r:embed="rId23"/>
                <a:stretch>
                  <a:fillRect/>
                </a:stretch>
              </p:blipFill>
              <p:spPr>
                <a:xfrm>
                  <a:off x="2201960" y="6337440"/>
                  <a:ext cx="1717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6" name="Ink 45">
                  <a:extLst>
                    <a:ext uri="{FF2B5EF4-FFF2-40B4-BE49-F238E27FC236}">
                      <a16:creationId xmlns:a16="http://schemas.microsoft.com/office/drawing/2014/main" id="{33A2C910-F84B-1AF3-AE31-998AEF66F55C}"/>
                    </a:ext>
                  </a:extLst>
                </p14:cNvPr>
                <p14:cNvContentPartPr/>
                <p14:nvPr/>
              </p14:nvContentPartPr>
              <p14:xfrm>
                <a:off x="2550080" y="6345360"/>
                <a:ext cx="145800" cy="153720"/>
              </p14:xfrm>
            </p:contentPart>
          </mc:Choice>
          <mc:Fallback xmlns="">
            <p:pic>
              <p:nvPicPr>
                <p:cNvPr id="46" name="Ink 45">
                  <a:extLst>
                    <a:ext uri="{FF2B5EF4-FFF2-40B4-BE49-F238E27FC236}">
                      <a16:creationId xmlns:a16="http://schemas.microsoft.com/office/drawing/2014/main" id="{33A2C910-F84B-1AF3-AE31-998AEF66F55C}"/>
                    </a:ext>
                  </a:extLst>
                </p:cNvPr>
                <p:cNvPicPr/>
                <p:nvPr/>
              </p:nvPicPr>
              <p:blipFill>
                <a:blip r:embed="rId25"/>
                <a:stretch>
                  <a:fillRect/>
                </a:stretch>
              </p:blipFill>
              <p:spPr>
                <a:xfrm>
                  <a:off x="2541440" y="6336720"/>
                  <a:ext cx="163440" cy="171360"/>
                </a:xfrm>
                <a:prstGeom prst="rect">
                  <a:avLst/>
                </a:prstGeom>
              </p:spPr>
            </p:pic>
          </mc:Fallback>
        </mc:AlternateContent>
      </p:grpSp>
      <p:grpSp>
        <p:nvGrpSpPr>
          <p:cNvPr id="60" name="Group 59">
            <a:extLst>
              <a:ext uri="{FF2B5EF4-FFF2-40B4-BE49-F238E27FC236}">
                <a16:creationId xmlns:a16="http://schemas.microsoft.com/office/drawing/2014/main" id="{164CC10A-1A68-7EEA-3461-86D80E1E3808}"/>
              </a:ext>
            </a:extLst>
          </p:cNvPr>
          <p:cNvGrpSpPr/>
          <p:nvPr/>
        </p:nvGrpSpPr>
        <p:grpSpPr>
          <a:xfrm>
            <a:off x="3994040" y="6177960"/>
            <a:ext cx="1159140" cy="326520"/>
            <a:chOff x="3994040" y="6177960"/>
            <a:chExt cx="1159140" cy="326520"/>
          </a:xfrm>
        </p:grpSpPr>
        <mc:AlternateContent xmlns:mc="http://schemas.openxmlformats.org/markup-compatibility/2006" xmlns:p14="http://schemas.microsoft.com/office/powerpoint/2010/main">
          <mc:Choice Requires="p14">
            <p:contentPart p14:bwMode="auto" r:id="rId26">
              <p14:nvContentPartPr>
                <p14:cNvPr id="48" name="Ink 47">
                  <a:extLst>
                    <a:ext uri="{FF2B5EF4-FFF2-40B4-BE49-F238E27FC236}">
                      <a16:creationId xmlns:a16="http://schemas.microsoft.com/office/drawing/2014/main" id="{31CCE987-B26A-D4F2-9011-AC7BED7D91C8}"/>
                    </a:ext>
                  </a:extLst>
                </p14:cNvPr>
                <p14:cNvContentPartPr/>
                <p14:nvPr/>
              </p14:nvContentPartPr>
              <p14:xfrm>
                <a:off x="4116080" y="6177960"/>
                <a:ext cx="155880" cy="129960"/>
              </p14:xfrm>
            </p:contentPart>
          </mc:Choice>
          <mc:Fallback xmlns="">
            <p:pic>
              <p:nvPicPr>
                <p:cNvPr id="48" name="Ink 47">
                  <a:extLst>
                    <a:ext uri="{FF2B5EF4-FFF2-40B4-BE49-F238E27FC236}">
                      <a16:creationId xmlns:a16="http://schemas.microsoft.com/office/drawing/2014/main" id="{31CCE987-B26A-D4F2-9011-AC7BED7D91C8}"/>
                    </a:ext>
                  </a:extLst>
                </p:cNvPr>
                <p:cNvPicPr/>
                <p:nvPr/>
              </p:nvPicPr>
              <p:blipFill>
                <a:blip r:embed="rId27"/>
                <a:stretch>
                  <a:fillRect/>
                </a:stretch>
              </p:blipFill>
              <p:spPr>
                <a:xfrm>
                  <a:off x="4107080" y="6169320"/>
                  <a:ext cx="1735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Ink 48">
                  <a:extLst>
                    <a:ext uri="{FF2B5EF4-FFF2-40B4-BE49-F238E27FC236}">
                      <a16:creationId xmlns:a16="http://schemas.microsoft.com/office/drawing/2014/main" id="{256E8276-5662-3AF3-24D7-185352FF64E8}"/>
                    </a:ext>
                  </a:extLst>
                </p14:cNvPr>
                <p14:cNvContentPartPr/>
                <p14:nvPr/>
              </p14:nvContentPartPr>
              <p14:xfrm>
                <a:off x="4229840" y="6178320"/>
                <a:ext cx="123480" cy="128160"/>
              </p14:xfrm>
            </p:contentPart>
          </mc:Choice>
          <mc:Fallback xmlns="">
            <p:pic>
              <p:nvPicPr>
                <p:cNvPr id="49" name="Ink 48">
                  <a:extLst>
                    <a:ext uri="{FF2B5EF4-FFF2-40B4-BE49-F238E27FC236}">
                      <a16:creationId xmlns:a16="http://schemas.microsoft.com/office/drawing/2014/main" id="{256E8276-5662-3AF3-24D7-185352FF64E8}"/>
                    </a:ext>
                  </a:extLst>
                </p:cNvPr>
                <p:cNvPicPr/>
                <p:nvPr/>
              </p:nvPicPr>
              <p:blipFill>
                <a:blip r:embed="rId29"/>
                <a:stretch>
                  <a:fillRect/>
                </a:stretch>
              </p:blipFill>
              <p:spPr>
                <a:xfrm>
                  <a:off x="4221200" y="6169320"/>
                  <a:ext cx="14112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1" name="Ink 50">
                  <a:extLst>
                    <a:ext uri="{FF2B5EF4-FFF2-40B4-BE49-F238E27FC236}">
                      <a16:creationId xmlns:a16="http://schemas.microsoft.com/office/drawing/2014/main" id="{D0C9E74C-5520-6941-F322-183544D9B8F5}"/>
                    </a:ext>
                  </a:extLst>
                </p14:cNvPr>
                <p14:cNvContentPartPr/>
                <p14:nvPr/>
              </p14:nvContentPartPr>
              <p14:xfrm>
                <a:off x="3994040" y="6336360"/>
                <a:ext cx="191880" cy="157680"/>
              </p14:xfrm>
            </p:contentPart>
          </mc:Choice>
          <mc:Fallback xmlns="">
            <p:pic>
              <p:nvPicPr>
                <p:cNvPr id="51" name="Ink 50">
                  <a:extLst>
                    <a:ext uri="{FF2B5EF4-FFF2-40B4-BE49-F238E27FC236}">
                      <a16:creationId xmlns:a16="http://schemas.microsoft.com/office/drawing/2014/main" id="{D0C9E74C-5520-6941-F322-183544D9B8F5}"/>
                    </a:ext>
                  </a:extLst>
                </p:cNvPr>
                <p:cNvPicPr/>
                <p:nvPr/>
              </p:nvPicPr>
              <p:blipFill>
                <a:blip r:embed="rId31"/>
                <a:stretch>
                  <a:fillRect/>
                </a:stretch>
              </p:blipFill>
              <p:spPr>
                <a:xfrm>
                  <a:off x="3985400" y="6327360"/>
                  <a:ext cx="2095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Ink 51">
                  <a:extLst>
                    <a:ext uri="{FF2B5EF4-FFF2-40B4-BE49-F238E27FC236}">
                      <a16:creationId xmlns:a16="http://schemas.microsoft.com/office/drawing/2014/main" id="{C7CBBCA3-B8A5-4C03-C5A4-4EA6C4DA56F4}"/>
                    </a:ext>
                  </a:extLst>
                </p14:cNvPr>
                <p14:cNvContentPartPr/>
                <p14:nvPr/>
              </p14:nvContentPartPr>
              <p14:xfrm>
                <a:off x="4378880" y="6351840"/>
                <a:ext cx="128880" cy="116280"/>
              </p14:xfrm>
            </p:contentPart>
          </mc:Choice>
          <mc:Fallback xmlns="">
            <p:pic>
              <p:nvPicPr>
                <p:cNvPr id="52" name="Ink 51">
                  <a:extLst>
                    <a:ext uri="{FF2B5EF4-FFF2-40B4-BE49-F238E27FC236}">
                      <a16:creationId xmlns:a16="http://schemas.microsoft.com/office/drawing/2014/main" id="{C7CBBCA3-B8A5-4C03-C5A4-4EA6C4DA56F4}"/>
                    </a:ext>
                  </a:extLst>
                </p:cNvPr>
                <p:cNvPicPr/>
                <p:nvPr/>
              </p:nvPicPr>
              <p:blipFill>
                <a:blip r:embed="rId33"/>
                <a:stretch>
                  <a:fillRect/>
                </a:stretch>
              </p:blipFill>
              <p:spPr>
                <a:xfrm>
                  <a:off x="4369880" y="6343200"/>
                  <a:ext cx="146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Ink 52">
                  <a:extLst>
                    <a:ext uri="{FF2B5EF4-FFF2-40B4-BE49-F238E27FC236}">
                      <a16:creationId xmlns:a16="http://schemas.microsoft.com/office/drawing/2014/main" id="{80329C68-06FD-4422-CBB6-EA219B4684A9}"/>
                    </a:ext>
                  </a:extLst>
                </p14:cNvPr>
                <p14:cNvContentPartPr/>
                <p14:nvPr/>
              </p14:nvContentPartPr>
              <p14:xfrm>
                <a:off x="4461320" y="6333480"/>
                <a:ext cx="156240" cy="155880"/>
              </p14:xfrm>
            </p:contentPart>
          </mc:Choice>
          <mc:Fallback xmlns="">
            <p:pic>
              <p:nvPicPr>
                <p:cNvPr id="53" name="Ink 52">
                  <a:extLst>
                    <a:ext uri="{FF2B5EF4-FFF2-40B4-BE49-F238E27FC236}">
                      <a16:creationId xmlns:a16="http://schemas.microsoft.com/office/drawing/2014/main" id="{80329C68-06FD-4422-CBB6-EA219B4684A9}"/>
                    </a:ext>
                  </a:extLst>
                </p:cNvPr>
                <p:cNvPicPr/>
                <p:nvPr/>
              </p:nvPicPr>
              <p:blipFill>
                <a:blip r:embed="rId35"/>
                <a:stretch>
                  <a:fillRect/>
                </a:stretch>
              </p:blipFill>
              <p:spPr>
                <a:xfrm>
                  <a:off x="4452680" y="6324840"/>
                  <a:ext cx="1738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Ink 54">
                  <a:extLst>
                    <a:ext uri="{FF2B5EF4-FFF2-40B4-BE49-F238E27FC236}">
                      <a16:creationId xmlns:a16="http://schemas.microsoft.com/office/drawing/2014/main" id="{37A9D2DE-FC01-5039-C154-B8850733C6F9}"/>
                    </a:ext>
                  </a:extLst>
                </p14:cNvPr>
                <p14:cNvContentPartPr/>
                <p14:nvPr/>
              </p14:nvContentPartPr>
              <p14:xfrm>
                <a:off x="4645940" y="6207480"/>
                <a:ext cx="100800" cy="96480"/>
              </p14:xfrm>
            </p:contentPart>
          </mc:Choice>
          <mc:Fallback xmlns="">
            <p:pic>
              <p:nvPicPr>
                <p:cNvPr id="55" name="Ink 54">
                  <a:extLst>
                    <a:ext uri="{FF2B5EF4-FFF2-40B4-BE49-F238E27FC236}">
                      <a16:creationId xmlns:a16="http://schemas.microsoft.com/office/drawing/2014/main" id="{37A9D2DE-FC01-5039-C154-B8850733C6F9}"/>
                    </a:ext>
                  </a:extLst>
                </p:cNvPr>
                <p:cNvPicPr/>
                <p:nvPr/>
              </p:nvPicPr>
              <p:blipFill>
                <a:blip r:embed="rId37"/>
                <a:stretch>
                  <a:fillRect/>
                </a:stretch>
              </p:blipFill>
              <p:spPr>
                <a:xfrm>
                  <a:off x="4637300" y="6198480"/>
                  <a:ext cx="11844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6" name="Ink 55">
                  <a:extLst>
                    <a:ext uri="{FF2B5EF4-FFF2-40B4-BE49-F238E27FC236}">
                      <a16:creationId xmlns:a16="http://schemas.microsoft.com/office/drawing/2014/main" id="{6E22FDE3-DE77-D516-9952-988445EB4267}"/>
                    </a:ext>
                  </a:extLst>
                </p14:cNvPr>
                <p14:cNvContentPartPr/>
                <p14:nvPr/>
              </p14:nvContentPartPr>
              <p14:xfrm>
                <a:off x="4698860" y="6201720"/>
                <a:ext cx="131400" cy="145800"/>
              </p14:xfrm>
            </p:contentPart>
          </mc:Choice>
          <mc:Fallback xmlns="">
            <p:pic>
              <p:nvPicPr>
                <p:cNvPr id="56" name="Ink 55">
                  <a:extLst>
                    <a:ext uri="{FF2B5EF4-FFF2-40B4-BE49-F238E27FC236}">
                      <a16:creationId xmlns:a16="http://schemas.microsoft.com/office/drawing/2014/main" id="{6E22FDE3-DE77-D516-9952-988445EB4267}"/>
                    </a:ext>
                  </a:extLst>
                </p:cNvPr>
                <p:cNvPicPr/>
                <p:nvPr/>
              </p:nvPicPr>
              <p:blipFill>
                <a:blip r:embed="rId39"/>
                <a:stretch>
                  <a:fillRect/>
                </a:stretch>
              </p:blipFill>
              <p:spPr>
                <a:xfrm>
                  <a:off x="4689860" y="6192720"/>
                  <a:ext cx="149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Ink 57">
                  <a:extLst>
                    <a:ext uri="{FF2B5EF4-FFF2-40B4-BE49-F238E27FC236}">
                      <a16:creationId xmlns:a16="http://schemas.microsoft.com/office/drawing/2014/main" id="{F5BCC12D-4DA2-955A-BBD7-C895A936D92A}"/>
                    </a:ext>
                  </a:extLst>
                </p14:cNvPr>
                <p14:cNvContentPartPr/>
                <p14:nvPr/>
              </p14:nvContentPartPr>
              <p14:xfrm>
                <a:off x="4909100" y="6363000"/>
                <a:ext cx="95760" cy="88560"/>
              </p14:xfrm>
            </p:contentPart>
          </mc:Choice>
          <mc:Fallback xmlns="">
            <p:pic>
              <p:nvPicPr>
                <p:cNvPr id="58" name="Ink 57">
                  <a:extLst>
                    <a:ext uri="{FF2B5EF4-FFF2-40B4-BE49-F238E27FC236}">
                      <a16:creationId xmlns:a16="http://schemas.microsoft.com/office/drawing/2014/main" id="{F5BCC12D-4DA2-955A-BBD7-C895A936D92A}"/>
                    </a:ext>
                  </a:extLst>
                </p:cNvPr>
                <p:cNvPicPr/>
                <p:nvPr/>
              </p:nvPicPr>
              <p:blipFill>
                <a:blip r:embed="rId41"/>
                <a:stretch>
                  <a:fillRect/>
                </a:stretch>
              </p:blipFill>
              <p:spPr>
                <a:xfrm>
                  <a:off x="4900460" y="6354360"/>
                  <a:ext cx="11340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Ink 58">
                  <a:extLst>
                    <a:ext uri="{FF2B5EF4-FFF2-40B4-BE49-F238E27FC236}">
                      <a16:creationId xmlns:a16="http://schemas.microsoft.com/office/drawing/2014/main" id="{366D433F-28DD-6171-B0A5-1ACFD4247B26}"/>
                    </a:ext>
                  </a:extLst>
                </p14:cNvPr>
                <p14:cNvContentPartPr/>
                <p14:nvPr/>
              </p14:nvContentPartPr>
              <p14:xfrm>
                <a:off x="5005580" y="6337440"/>
                <a:ext cx="147600" cy="167040"/>
              </p14:xfrm>
            </p:contentPart>
          </mc:Choice>
          <mc:Fallback xmlns="">
            <p:pic>
              <p:nvPicPr>
                <p:cNvPr id="59" name="Ink 58">
                  <a:extLst>
                    <a:ext uri="{FF2B5EF4-FFF2-40B4-BE49-F238E27FC236}">
                      <a16:creationId xmlns:a16="http://schemas.microsoft.com/office/drawing/2014/main" id="{366D433F-28DD-6171-B0A5-1ACFD4247B26}"/>
                    </a:ext>
                  </a:extLst>
                </p:cNvPr>
                <p:cNvPicPr/>
                <p:nvPr/>
              </p:nvPicPr>
              <p:blipFill>
                <a:blip r:embed="rId43"/>
                <a:stretch>
                  <a:fillRect/>
                </a:stretch>
              </p:blipFill>
              <p:spPr>
                <a:xfrm>
                  <a:off x="4996940" y="6328800"/>
                  <a:ext cx="165240" cy="184680"/>
                </a:xfrm>
                <a:prstGeom prst="rect">
                  <a:avLst/>
                </a:prstGeom>
              </p:spPr>
            </p:pic>
          </mc:Fallback>
        </mc:AlternateContent>
      </p:grpSp>
      <p:grpSp>
        <p:nvGrpSpPr>
          <p:cNvPr id="70" name="Group 69">
            <a:extLst>
              <a:ext uri="{FF2B5EF4-FFF2-40B4-BE49-F238E27FC236}">
                <a16:creationId xmlns:a16="http://schemas.microsoft.com/office/drawing/2014/main" id="{3F66AC6D-1D17-B5E6-7CA2-FC8C12338E97}"/>
              </a:ext>
            </a:extLst>
          </p:cNvPr>
          <p:cNvGrpSpPr/>
          <p:nvPr/>
        </p:nvGrpSpPr>
        <p:grpSpPr>
          <a:xfrm>
            <a:off x="5348186" y="6525720"/>
            <a:ext cx="414000" cy="171360"/>
            <a:chOff x="5348186" y="6525720"/>
            <a:chExt cx="414000" cy="171360"/>
          </a:xfrm>
        </p:grpSpPr>
        <mc:AlternateContent xmlns:mc="http://schemas.openxmlformats.org/markup-compatibility/2006" xmlns:p14="http://schemas.microsoft.com/office/powerpoint/2010/main">
          <mc:Choice Requires="p14">
            <p:contentPart p14:bwMode="auto" r:id="rId44">
              <p14:nvContentPartPr>
                <p14:cNvPr id="61" name="Ink 60">
                  <a:extLst>
                    <a:ext uri="{FF2B5EF4-FFF2-40B4-BE49-F238E27FC236}">
                      <a16:creationId xmlns:a16="http://schemas.microsoft.com/office/drawing/2014/main" id="{DF17CB57-22AB-831A-B7B9-D9BB9FEB25CB}"/>
                    </a:ext>
                  </a:extLst>
                </p14:cNvPr>
                <p14:cNvContentPartPr/>
                <p14:nvPr/>
              </p14:nvContentPartPr>
              <p14:xfrm>
                <a:off x="5348186" y="6556320"/>
                <a:ext cx="83520" cy="140760"/>
              </p14:xfrm>
            </p:contentPart>
          </mc:Choice>
          <mc:Fallback xmlns="">
            <p:pic>
              <p:nvPicPr>
                <p:cNvPr id="61" name="Ink 60">
                  <a:extLst>
                    <a:ext uri="{FF2B5EF4-FFF2-40B4-BE49-F238E27FC236}">
                      <a16:creationId xmlns:a16="http://schemas.microsoft.com/office/drawing/2014/main" id="{DF17CB57-22AB-831A-B7B9-D9BB9FEB25CB}"/>
                    </a:ext>
                  </a:extLst>
                </p:cNvPr>
                <p:cNvPicPr/>
                <p:nvPr/>
              </p:nvPicPr>
              <p:blipFill>
                <a:blip r:embed="rId45"/>
                <a:stretch>
                  <a:fillRect/>
                </a:stretch>
              </p:blipFill>
              <p:spPr>
                <a:xfrm>
                  <a:off x="5339546" y="6547320"/>
                  <a:ext cx="1011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2" name="Ink 61">
                  <a:extLst>
                    <a:ext uri="{FF2B5EF4-FFF2-40B4-BE49-F238E27FC236}">
                      <a16:creationId xmlns:a16="http://schemas.microsoft.com/office/drawing/2014/main" id="{DD62EA49-579D-5C83-522A-2C67C55E1AD3}"/>
                    </a:ext>
                  </a:extLst>
                </p14:cNvPr>
                <p14:cNvContentPartPr/>
                <p14:nvPr/>
              </p14:nvContentPartPr>
              <p14:xfrm>
                <a:off x="5471306" y="6525720"/>
                <a:ext cx="11880" cy="137160"/>
              </p14:xfrm>
            </p:contentPart>
          </mc:Choice>
          <mc:Fallback xmlns="">
            <p:pic>
              <p:nvPicPr>
                <p:cNvPr id="62" name="Ink 61">
                  <a:extLst>
                    <a:ext uri="{FF2B5EF4-FFF2-40B4-BE49-F238E27FC236}">
                      <a16:creationId xmlns:a16="http://schemas.microsoft.com/office/drawing/2014/main" id="{DD62EA49-579D-5C83-522A-2C67C55E1AD3}"/>
                    </a:ext>
                  </a:extLst>
                </p:cNvPr>
                <p:cNvPicPr/>
                <p:nvPr/>
              </p:nvPicPr>
              <p:blipFill>
                <a:blip r:embed="rId47"/>
                <a:stretch>
                  <a:fillRect/>
                </a:stretch>
              </p:blipFill>
              <p:spPr>
                <a:xfrm>
                  <a:off x="5462306" y="6516720"/>
                  <a:ext cx="29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Ink 63">
                  <a:extLst>
                    <a:ext uri="{FF2B5EF4-FFF2-40B4-BE49-F238E27FC236}">
                      <a16:creationId xmlns:a16="http://schemas.microsoft.com/office/drawing/2014/main" id="{7939BAEE-1781-A71F-AF30-330DAE80DFD9}"/>
                    </a:ext>
                  </a:extLst>
                </p14:cNvPr>
                <p14:cNvContentPartPr/>
                <p14:nvPr/>
              </p14:nvContentPartPr>
              <p14:xfrm>
                <a:off x="5451866" y="6574680"/>
                <a:ext cx="63000" cy="3240"/>
              </p14:xfrm>
            </p:contentPart>
          </mc:Choice>
          <mc:Fallback xmlns="">
            <p:pic>
              <p:nvPicPr>
                <p:cNvPr id="64" name="Ink 63">
                  <a:extLst>
                    <a:ext uri="{FF2B5EF4-FFF2-40B4-BE49-F238E27FC236}">
                      <a16:creationId xmlns:a16="http://schemas.microsoft.com/office/drawing/2014/main" id="{7939BAEE-1781-A71F-AF30-330DAE80DFD9}"/>
                    </a:ext>
                  </a:extLst>
                </p:cNvPr>
                <p:cNvPicPr/>
                <p:nvPr/>
              </p:nvPicPr>
              <p:blipFill>
                <a:blip r:embed="rId49"/>
                <a:stretch>
                  <a:fillRect/>
                </a:stretch>
              </p:blipFill>
              <p:spPr>
                <a:xfrm>
                  <a:off x="5442866" y="6565680"/>
                  <a:ext cx="80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6" name="Ink 65">
                  <a:extLst>
                    <a:ext uri="{FF2B5EF4-FFF2-40B4-BE49-F238E27FC236}">
                      <a16:creationId xmlns:a16="http://schemas.microsoft.com/office/drawing/2014/main" id="{80FBCA1D-18E6-ED94-2F78-DCF3848455AE}"/>
                    </a:ext>
                  </a:extLst>
                </p14:cNvPr>
                <p14:cNvContentPartPr/>
                <p14:nvPr/>
              </p14:nvContentPartPr>
              <p14:xfrm>
                <a:off x="5529266" y="6577200"/>
                <a:ext cx="62640" cy="85320"/>
              </p14:xfrm>
            </p:contentPart>
          </mc:Choice>
          <mc:Fallback xmlns="">
            <p:pic>
              <p:nvPicPr>
                <p:cNvPr id="66" name="Ink 65">
                  <a:extLst>
                    <a:ext uri="{FF2B5EF4-FFF2-40B4-BE49-F238E27FC236}">
                      <a16:creationId xmlns:a16="http://schemas.microsoft.com/office/drawing/2014/main" id="{80FBCA1D-18E6-ED94-2F78-DCF3848455AE}"/>
                    </a:ext>
                  </a:extLst>
                </p:cNvPr>
                <p:cNvPicPr/>
                <p:nvPr/>
              </p:nvPicPr>
              <p:blipFill>
                <a:blip r:embed="rId51"/>
                <a:stretch>
                  <a:fillRect/>
                </a:stretch>
              </p:blipFill>
              <p:spPr>
                <a:xfrm>
                  <a:off x="5520266" y="6568200"/>
                  <a:ext cx="802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Ink 66">
                  <a:extLst>
                    <a:ext uri="{FF2B5EF4-FFF2-40B4-BE49-F238E27FC236}">
                      <a16:creationId xmlns:a16="http://schemas.microsoft.com/office/drawing/2014/main" id="{AB2A8E58-D71B-2241-0BC6-616ECFA7F7A1}"/>
                    </a:ext>
                  </a:extLst>
                </p14:cNvPr>
                <p14:cNvContentPartPr/>
                <p14:nvPr/>
              </p14:nvContentPartPr>
              <p14:xfrm>
                <a:off x="5648066" y="6650640"/>
                <a:ext cx="360" cy="360"/>
              </p14:xfrm>
            </p:contentPart>
          </mc:Choice>
          <mc:Fallback xmlns="">
            <p:pic>
              <p:nvPicPr>
                <p:cNvPr id="67" name="Ink 66">
                  <a:extLst>
                    <a:ext uri="{FF2B5EF4-FFF2-40B4-BE49-F238E27FC236}">
                      <a16:creationId xmlns:a16="http://schemas.microsoft.com/office/drawing/2014/main" id="{AB2A8E58-D71B-2241-0BC6-616ECFA7F7A1}"/>
                    </a:ext>
                  </a:extLst>
                </p:cNvPr>
                <p:cNvPicPr/>
                <p:nvPr/>
              </p:nvPicPr>
              <p:blipFill>
                <a:blip r:embed="rId53"/>
                <a:stretch>
                  <a:fillRect/>
                </a:stretch>
              </p:blipFill>
              <p:spPr>
                <a:xfrm>
                  <a:off x="5639426" y="66420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Ink 67">
                  <a:extLst>
                    <a:ext uri="{FF2B5EF4-FFF2-40B4-BE49-F238E27FC236}">
                      <a16:creationId xmlns:a16="http://schemas.microsoft.com/office/drawing/2014/main" id="{C49EFDA1-8407-9971-3476-CBC32D9E4B90}"/>
                    </a:ext>
                  </a:extLst>
                </p14:cNvPr>
                <p14:cNvContentPartPr/>
                <p14:nvPr/>
              </p14:nvContentPartPr>
              <p14:xfrm>
                <a:off x="5712506" y="6653520"/>
                <a:ext cx="3240" cy="360"/>
              </p14:xfrm>
            </p:contentPart>
          </mc:Choice>
          <mc:Fallback xmlns="">
            <p:pic>
              <p:nvPicPr>
                <p:cNvPr id="68" name="Ink 67">
                  <a:extLst>
                    <a:ext uri="{FF2B5EF4-FFF2-40B4-BE49-F238E27FC236}">
                      <a16:creationId xmlns:a16="http://schemas.microsoft.com/office/drawing/2014/main" id="{C49EFDA1-8407-9971-3476-CBC32D9E4B90}"/>
                    </a:ext>
                  </a:extLst>
                </p:cNvPr>
                <p:cNvPicPr/>
                <p:nvPr/>
              </p:nvPicPr>
              <p:blipFill>
                <a:blip r:embed="rId55"/>
                <a:stretch>
                  <a:fillRect/>
                </a:stretch>
              </p:blipFill>
              <p:spPr>
                <a:xfrm>
                  <a:off x="5703866" y="66448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Ink 68">
                  <a:extLst>
                    <a:ext uri="{FF2B5EF4-FFF2-40B4-BE49-F238E27FC236}">
                      <a16:creationId xmlns:a16="http://schemas.microsoft.com/office/drawing/2014/main" id="{E5224EF3-1FC2-6319-2FBB-4478719329E1}"/>
                    </a:ext>
                  </a:extLst>
                </p14:cNvPr>
                <p14:cNvContentPartPr/>
                <p14:nvPr/>
              </p14:nvContentPartPr>
              <p14:xfrm>
                <a:off x="5761826" y="6654960"/>
                <a:ext cx="360" cy="360"/>
              </p14:xfrm>
            </p:contentPart>
          </mc:Choice>
          <mc:Fallback xmlns="">
            <p:pic>
              <p:nvPicPr>
                <p:cNvPr id="69" name="Ink 68">
                  <a:extLst>
                    <a:ext uri="{FF2B5EF4-FFF2-40B4-BE49-F238E27FC236}">
                      <a16:creationId xmlns:a16="http://schemas.microsoft.com/office/drawing/2014/main" id="{E5224EF3-1FC2-6319-2FBB-4478719329E1}"/>
                    </a:ext>
                  </a:extLst>
                </p:cNvPr>
                <p:cNvPicPr/>
                <p:nvPr/>
              </p:nvPicPr>
              <p:blipFill>
                <a:blip r:embed="rId53"/>
                <a:stretch>
                  <a:fillRect/>
                </a:stretch>
              </p:blipFill>
              <p:spPr>
                <a:xfrm>
                  <a:off x="5752826" y="6645960"/>
                  <a:ext cx="18000" cy="18000"/>
                </a:xfrm>
                <a:prstGeom prst="rect">
                  <a:avLst/>
                </a:prstGeom>
              </p:spPr>
            </p:pic>
          </mc:Fallback>
        </mc:AlternateContent>
      </p:grpSp>
      <p:sp>
        <p:nvSpPr>
          <p:cNvPr id="23" name="Oval 22">
            <a:extLst>
              <a:ext uri="{FF2B5EF4-FFF2-40B4-BE49-F238E27FC236}">
                <a16:creationId xmlns:a16="http://schemas.microsoft.com/office/drawing/2014/main" id="{9B47BC51-D7E9-471C-8F9E-D4B5EEB9857F}"/>
              </a:ext>
            </a:extLst>
          </p:cNvPr>
          <p:cNvSpPr/>
          <p:nvPr/>
        </p:nvSpPr>
        <p:spPr>
          <a:xfrm>
            <a:off x="546120" y="6144480"/>
            <a:ext cx="182880" cy="182880"/>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71" name="TextBox 70">
            <a:extLst>
              <a:ext uri="{FF2B5EF4-FFF2-40B4-BE49-F238E27FC236}">
                <a16:creationId xmlns:a16="http://schemas.microsoft.com/office/drawing/2014/main" id="{E00A0E74-0973-A8F0-8531-78C95B1C4078}"/>
              </a:ext>
            </a:extLst>
          </p:cNvPr>
          <p:cNvSpPr txBox="1"/>
          <p:nvPr/>
        </p:nvSpPr>
        <p:spPr>
          <a:xfrm>
            <a:off x="3499411" y="2953902"/>
            <a:ext cx="5192447" cy="923330"/>
          </a:xfrm>
          <a:prstGeom prst="rect">
            <a:avLst/>
          </a:prstGeom>
          <a:noFill/>
        </p:spPr>
        <p:txBody>
          <a:bodyPr wrap="none" rtlCol="0">
            <a:spAutoFit/>
          </a:bodyPr>
          <a:lstStyle/>
          <a:p>
            <a:r>
              <a:rPr lang="en-US" dirty="0"/>
              <a:t>General position?</a:t>
            </a:r>
          </a:p>
          <a:p>
            <a:pPr marL="285750" indent="-285750">
              <a:buFont typeface="Arial" panose="020B0604020202020204" pitchFamily="34" charset="0"/>
              <a:buChar char="•"/>
            </a:pPr>
            <a:r>
              <a:rPr lang="en-US" dirty="0"/>
              <a:t>Probably not very close to start or end of gene</a:t>
            </a:r>
          </a:p>
          <a:p>
            <a:pPr marL="285750" indent="-285750">
              <a:buFont typeface="Arial" panose="020B0604020202020204" pitchFamily="34" charset="0"/>
              <a:buChar char="•"/>
            </a:pPr>
            <a:r>
              <a:rPr lang="en-US" dirty="0"/>
              <a:t>In constitutive exon </a:t>
            </a:r>
          </a:p>
        </p:txBody>
      </p:sp>
      <p:sp>
        <p:nvSpPr>
          <p:cNvPr id="72" name="TextBox 71">
            <a:extLst>
              <a:ext uri="{FF2B5EF4-FFF2-40B4-BE49-F238E27FC236}">
                <a16:creationId xmlns:a16="http://schemas.microsoft.com/office/drawing/2014/main" id="{7ED67AB4-0CDE-B5FB-6CAB-5587D7FE382C}"/>
              </a:ext>
            </a:extLst>
          </p:cNvPr>
          <p:cNvSpPr txBox="1"/>
          <p:nvPr/>
        </p:nvSpPr>
        <p:spPr>
          <a:xfrm>
            <a:off x="447205" y="5405702"/>
            <a:ext cx="1723549" cy="369332"/>
          </a:xfrm>
          <a:prstGeom prst="rect">
            <a:avLst/>
          </a:prstGeom>
          <a:noFill/>
        </p:spPr>
        <p:txBody>
          <a:bodyPr wrap="none" rtlCol="0">
            <a:spAutoFit/>
          </a:bodyPr>
          <a:lstStyle/>
          <a:p>
            <a:r>
              <a:rPr lang="en-US" dirty="0"/>
              <a:t>exact position?</a:t>
            </a:r>
          </a:p>
        </p:txBody>
      </p:sp>
      <p:sp>
        <p:nvSpPr>
          <p:cNvPr id="3" name="Oval 2">
            <a:extLst>
              <a:ext uri="{FF2B5EF4-FFF2-40B4-BE49-F238E27FC236}">
                <a16:creationId xmlns:a16="http://schemas.microsoft.com/office/drawing/2014/main" id="{0B09A856-1040-DC9F-CBBA-F4C2761608FF}"/>
              </a:ext>
            </a:extLst>
          </p:cNvPr>
          <p:cNvSpPr/>
          <p:nvPr/>
        </p:nvSpPr>
        <p:spPr>
          <a:xfrm>
            <a:off x="4461320" y="939602"/>
            <a:ext cx="2044149" cy="816428"/>
          </a:xfrm>
          <a:prstGeom prst="ellipse">
            <a:avLst/>
          </a:prstGeom>
          <a:solidFill>
            <a:srgbClr val="FFD466"/>
          </a:solidFill>
          <a:ln>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7CFBCD1-9297-10D1-4A8D-D114007285F1}"/>
              </a:ext>
            </a:extLst>
          </p:cNvPr>
          <p:cNvSpPr/>
          <p:nvPr/>
        </p:nvSpPr>
        <p:spPr>
          <a:xfrm>
            <a:off x="2292895" y="902781"/>
            <a:ext cx="2044149" cy="816428"/>
          </a:xfrm>
          <a:prstGeom prst="ellipse">
            <a:avLst/>
          </a:prstGeom>
          <a:solidFill>
            <a:srgbClr val="FFD46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772C05-0051-2BFB-54B3-2A0AD8F6177B}"/>
              </a:ext>
            </a:extLst>
          </p:cNvPr>
          <p:cNvSpPr/>
          <p:nvPr/>
        </p:nvSpPr>
        <p:spPr>
          <a:xfrm>
            <a:off x="104904" y="948400"/>
            <a:ext cx="1977945" cy="6731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DCBAB9-CD2B-BED1-444D-971D3D8696F5}"/>
              </a:ext>
            </a:extLst>
          </p:cNvPr>
          <p:cNvSpPr txBox="1"/>
          <p:nvPr/>
        </p:nvSpPr>
        <p:spPr>
          <a:xfrm>
            <a:off x="124672" y="1067740"/>
            <a:ext cx="1911742" cy="369332"/>
          </a:xfrm>
          <a:prstGeom prst="rect">
            <a:avLst/>
          </a:prstGeom>
          <a:noFill/>
        </p:spPr>
        <p:txBody>
          <a:bodyPr wrap="none" rtlCol="0">
            <a:spAutoFit/>
          </a:bodyPr>
          <a:lstStyle/>
          <a:p>
            <a:r>
              <a:rPr lang="en-US" dirty="0"/>
              <a:t>Editing efficiency</a:t>
            </a:r>
          </a:p>
        </p:txBody>
      </p:sp>
      <p:sp>
        <p:nvSpPr>
          <p:cNvPr id="9" name="TextBox 8">
            <a:extLst>
              <a:ext uri="{FF2B5EF4-FFF2-40B4-BE49-F238E27FC236}">
                <a16:creationId xmlns:a16="http://schemas.microsoft.com/office/drawing/2014/main" id="{B2978BF3-51DA-8E07-96BD-F181D041CCC2}"/>
              </a:ext>
            </a:extLst>
          </p:cNvPr>
          <p:cNvSpPr txBox="1"/>
          <p:nvPr/>
        </p:nvSpPr>
        <p:spPr>
          <a:xfrm>
            <a:off x="4717801" y="999001"/>
            <a:ext cx="1531188" cy="646331"/>
          </a:xfrm>
          <a:prstGeom prst="rect">
            <a:avLst/>
          </a:prstGeom>
          <a:noFill/>
        </p:spPr>
        <p:txBody>
          <a:bodyPr wrap="square" rtlCol="0">
            <a:spAutoFit/>
          </a:bodyPr>
          <a:lstStyle/>
          <a:p>
            <a:r>
              <a:rPr lang="en-US" dirty="0"/>
              <a:t>Mutational outcomes</a:t>
            </a:r>
          </a:p>
        </p:txBody>
      </p:sp>
      <p:sp>
        <p:nvSpPr>
          <p:cNvPr id="13" name="TextBox 12">
            <a:extLst>
              <a:ext uri="{FF2B5EF4-FFF2-40B4-BE49-F238E27FC236}">
                <a16:creationId xmlns:a16="http://schemas.microsoft.com/office/drawing/2014/main" id="{5A8D09E2-9766-4648-04E7-1CD9665E217D}"/>
              </a:ext>
            </a:extLst>
          </p:cNvPr>
          <p:cNvSpPr txBox="1"/>
          <p:nvPr/>
        </p:nvSpPr>
        <p:spPr>
          <a:xfrm>
            <a:off x="2656521" y="1096438"/>
            <a:ext cx="1270541" cy="369332"/>
          </a:xfrm>
          <a:prstGeom prst="rect">
            <a:avLst/>
          </a:prstGeom>
          <a:noFill/>
        </p:spPr>
        <p:txBody>
          <a:bodyPr wrap="none" rtlCol="0">
            <a:spAutoFit/>
          </a:bodyPr>
          <a:lstStyle/>
          <a:p>
            <a:r>
              <a:rPr lang="en-US" dirty="0"/>
              <a:t>Off-targets</a:t>
            </a:r>
          </a:p>
        </p:txBody>
      </p:sp>
    </p:spTree>
    <p:extLst>
      <p:ext uri="{BB962C8B-B14F-4D97-AF65-F5344CB8AC3E}">
        <p14:creationId xmlns:p14="http://schemas.microsoft.com/office/powerpoint/2010/main" val="3006491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1"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4D6EA-C517-1057-4504-A7DF1516619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D2BD85-E8B3-B8B2-9067-304FE3074B5E}"/>
              </a:ext>
            </a:extLst>
          </p:cNvPr>
          <p:cNvSpPr txBox="1"/>
          <p:nvPr/>
        </p:nvSpPr>
        <p:spPr>
          <a:xfrm>
            <a:off x="0" y="95150"/>
            <a:ext cx="12192000" cy="523220"/>
          </a:xfrm>
          <a:prstGeom prst="rect">
            <a:avLst/>
          </a:prstGeom>
          <a:noFill/>
        </p:spPr>
        <p:txBody>
          <a:bodyPr wrap="square" rtlCol="0">
            <a:spAutoFit/>
          </a:bodyPr>
          <a:lstStyle/>
          <a:p>
            <a:pPr algn="ctr"/>
            <a:r>
              <a:rPr lang="en-US" sz="2800" b="1" dirty="0"/>
              <a:t>Activity normalization</a:t>
            </a:r>
          </a:p>
        </p:txBody>
      </p:sp>
      <p:sp>
        <p:nvSpPr>
          <p:cNvPr id="10" name="TextBox 9">
            <a:extLst>
              <a:ext uri="{FF2B5EF4-FFF2-40B4-BE49-F238E27FC236}">
                <a16:creationId xmlns:a16="http://schemas.microsoft.com/office/drawing/2014/main" id="{16AF2D3B-4E4C-D175-408D-6DBBBB063F83}"/>
              </a:ext>
            </a:extLst>
          </p:cNvPr>
          <p:cNvSpPr txBox="1"/>
          <p:nvPr/>
        </p:nvSpPr>
        <p:spPr>
          <a:xfrm>
            <a:off x="9504382" y="6181374"/>
            <a:ext cx="2204450" cy="307777"/>
          </a:xfrm>
          <a:prstGeom prst="rect">
            <a:avLst/>
          </a:prstGeom>
          <a:noFill/>
        </p:spPr>
        <p:txBody>
          <a:bodyPr wrap="none" rtlCol="0">
            <a:spAutoFit/>
          </a:bodyPr>
          <a:lstStyle/>
          <a:p>
            <a:r>
              <a:rPr lang="en-US" sz="1400" i="1" dirty="0"/>
              <a:t>Ryu et al 2024 Nat Genet</a:t>
            </a:r>
          </a:p>
        </p:txBody>
      </p:sp>
      <p:sp>
        <p:nvSpPr>
          <p:cNvPr id="12" name="TextBox 11">
            <a:extLst>
              <a:ext uri="{FF2B5EF4-FFF2-40B4-BE49-F238E27FC236}">
                <a16:creationId xmlns:a16="http://schemas.microsoft.com/office/drawing/2014/main" id="{608840FE-A87E-114F-C978-7F0EFE733E41}"/>
              </a:ext>
            </a:extLst>
          </p:cNvPr>
          <p:cNvSpPr txBox="1"/>
          <p:nvPr/>
        </p:nvSpPr>
        <p:spPr>
          <a:xfrm>
            <a:off x="472592" y="799306"/>
            <a:ext cx="11516805" cy="923330"/>
          </a:xfrm>
          <a:prstGeom prst="rect">
            <a:avLst/>
          </a:prstGeom>
          <a:noFill/>
        </p:spPr>
        <p:txBody>
          <a:bodyPr wrap="square" rtlCol="0">
            <a:spAutoFit/>
          </a:bodyPr>
          <a:lstStyle/>
          <a:p>
            <a:r>
              <a:rPr lang="en-US" dirty="0"/>
              <a:t>Activity normalization accounts for gRNA activity and genotypic outcomes in assigning effect sizes</a:t>
            </a:r>
          </a:p>
          <a:p>
            <a:endParaRPr lang="en-US" dirty="0"/>
          </a:p>
          <a:p>
            <a:r>
              <a:rPr lang="en-US" dirty="0"/>
              <a:t>It is an important tool in accurately interpreting screens for CRISPR approaches with variable efficiency</a:t>
            </a:r>
          </a:p>
        </p:txBody>
      </p:sp>
      <p:pic>
        <p:nvPicPr>
          <p:cNvPr id="4" name="Picture 3">
            <a:extLst>
              <a:ext uri="{FF2B5EF4-FFF2-40B4-BE49-F238E27FC236}">
                <a16:creationId xmlns:a16="http://schemas.microsoft.com/office/drawing/2014/main" id="{84D63E32-D11B-F496-4363-DFE35A78A9F9}"/>
              </a:ext>
            </a:extLst>
          </p:cNvPr>
          <p:cNvPicPr>
            <a:picLocks noChangeAspect="1"/>
          </p:cNvPicPr>
          <p:nvPr/>
        </p:nvPicPr>
        <p:blipFill>
          <a:blip r:embed="rId2"/>
          <a:stretch>
            <a:fillRect/>
          </a:stretch>
        </p:blipFill>
        <p:spPr>
          <a:xfrm>
            <a:off x="42846" y="1999635"/>
            <a:ext cx="11414048" cy="4084439"/>
          </a:xfrm>
          <a:prstGeom prst="rect">
            <a:avLst/>
          </a:prstGeom>
        </p:spPr>
      </p:pic>
    </p:spTree>
    <p:extLst>
      <p:ext uri="{BB962C8B-B14F-4D97-AF65-F5344CB8AC3E}">
        <p14:creationId xmlns:p14="http://schemas.microsoft.com/office/powerpoint/2010/main" val="1856326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9FD63-E58C-2675-B58B-BA081EEADBF9}"/>
              </a:ext>
            </a:extLst>
          </p:cNvPr>
          <p:cNvSpPr txBox="1"/>
          <p:nvPr/>
        </p:nvSpPr>
        <p:spPr>
          <a:xfrm>
            <a:off x="0" y="95150"/>
            <a:ext cx="12192000" cy="523220"/>
          </a:xfrm>
          <a:prstGeom prst="rect">
            <a:avLst/>
          </a:prstGeom>
          <a:noFill/>
        </p:spPr>
        <p:txBody>
          <a:bodyPr wrap="square" rtlCol="0">
            <a:spAutoFit/>
          </a:bodyPr>
          <a:lstStyle/>
          <a:p>
            <a:pPr algn="ctr"/>
            <a:r>
              <a:rPr lang="en-US" sz="2800" b="1" dirty="0"/>
              <a:t>A major omission: off-target prediction</a:t>
            </a:r>
          </a:p>
        </p:txBody>
      </p:sp>
      <p:sp>
        <p:nvSpPr>
          <p:cNvPr id="3" name="TextBox 2">
            <a:extLst>
              <a:ext uri="{FF2B5EF4-FFF2-40B4-BE49-F238E27FC236}">
                <a16:creationId xmlns:a16="http://schemas.microsoft.com/office/drawing/2014/main" id="{F3012AE2-0F29-E1E7-5A7E-77131E4D6AED}"/>
              </a:ext>
            </a:extLst>
          </p:cNvPr>
          <p:cNvSpPr txBox="1"/>
          <p:nvPr/>
        </p:nvSpPr>
        <p:spPr>
          <a:xfrm>
            <a:off x="4948518" y="618370"/>
            <a:ext cx="7243482" cy="6247864"/>
          </a:xfrm>
          <a:prstGeom prst="rect">
            <a:avLst/>
          </a:prstGeom>
          <a:noFill/>
        </p:spPr>
        <p:txBody>
          <a:bodyPr wrap="square" rtlCol="0">
            <a:spAutoFit/>
          </a:bodyPr>
          <a:lstStyle/>
          <a:p>
            <a:pPr marL="342900" indent="-342900">
              <a:buFont typeface="Arial" panose="020B0604020202020204" pitchFamily="34" charset="0"/>
              <a:buChar char="•"/>
            </a:pPr>
            <a:r>
              <a:rPr lang="en-US" sz="2000" dirty="0"/>
              <a:t>Off-target prediction tools show low recall (they miss the majority of off-targets)</a:t>
            </a:r>
          </a:p>
          <a:p>
            <a:pPr marL="800100" lvl="1" indent="-342900">
              <a:buFont typeface="Arial" panose="020B0604020202020204" pitchFamily="34" charset="0"/>
              <a:buChar char="•"/>
            </a:pPr>
            <a:r>
              <a:rPr lang="en-US" sz="2000" dirty="0"/>
              <a:t>They are useful to eliminate gRNAs with low specificity, which is how </a:t>
            </a:r>
            <a:r>
              <a:rPr lang="en-US" sz="2000" dirty="0" err="1"/>
              <a:t>CRISPick</a:t>
            </a:r>
            <a:r>
              <a:rPr lang="en-US" sz="2000" dirty="0"/>
              <a:t> uses off-target prediction</a:t>
            </a:r>
          </a:p>
          <a:p>
            <a:pPr marL="800100" lvl="1" indent="-342900">
              <a:buFont typeface="Arial" panose="020B0604020202020204" pitchFamily="34" charset="0"/>
              <a:buChar char="•"/>
            </a:pPr>
            <a:r>
              <a:rPr lang="en-US" sz="2000" dirty="0"/>
              <a:t>Accurate off-target prediction is best done using experimental approaches</a:t>
            </a:r>
          </a:p>
          <a:p>
            <a:pPr marL="800100" lvl="1" indent="-342900">
              <a:buFont typeface="Arial" panose="020B0604020202020204" pitchFamily="34" charset="0"/>
              <a:buChar char="•"/>
            </a:pPr>
            <a:r>
              <a:rPr lang="en-US" sz="2000" dirty="0"/>
              <a:t>Base editing off-targets include non-spacer-dependent effects of deaminase editing of ssDNA and RNA</a:t>
            </a:r>
          </a:p>
          <a:p>
            <a:pPr marL="800100" lvl="1" indent="-342900">
              <a:buFont typeface="Arial" panose="020B0604020202020204" pitchFamily="34" charset="0"/>
              <a:buChar char="•"/>
            </a:pPr>
            <a:r>
              <a:rPr lang="en-US" sz="2000" dirty="0"/>
              <a:t>Prime editing has the fewest off-targets because of the multiple homology-dependent events required for successful editing</a:t>
            </a:r>
          </a:p>
          <a:p>
            <a:pPr marL="342900" indent="-342900">
              <a:buFont typeface="Arial" panose="020B0604020202020204" pitchFamily="34" charset="0"/>
              <a:buChar char="•"/>
            </a:pPr>
            <a:r>
              <a:rPr lang="en-US" sz="2000" dirty="0"/>
              <a:t>Off-targets are often ignored in screens due to the difficulty in predicting them</a:t>
            </a:r>
          </a:p>
          <a:p>
            <a:pPr marL="800100" lvl="1" indent="-342900">
              <a:buFont typeface="Arial" panose="020B0604020202020204" pitchFamily="34" charset="0"/>
              <a:buChar char="•"/>
            </a:pPr>
            <a:r>
              <a:rPr lang="en-US" sz="2000" dirty="0"/>
              <a:t>The best safeguard is to utilize several gRNAs with distinct sequences but with the same intended effect (e.g. multiple gRNAs to KO the same gene, multiple gRNAs to install the same base edit)</a:t>
            </a:r>
          </a:p>
          <a:p>
            <a:pPr marL="342900" indent="-342900">
              <a:buFont typeface="Arial" panose="020B0604020202020204" pitchFamily="34" charset="0"/>
              <a:buChar char="•"/>
            </a:pPr>
            <a:r>
              <a:rPr lang="en-US" sz="2000" dirty="0"/>
              <a:t>“Alternative on-target” events are also worth considering (e.g. bystander base edits, long deletions in Cas9-nuclease, indels in prime editing)</a:t>
            </a:r>
          </a:p>
        </p:txBody>
      </p:sp>
      <p:pic>
        <p:nvPicPr>
          <p:cNvPr id="7" name="Picture 6">
            <a:extLst>
              <a:ext uri="{FF2B5EF4-FFF2-40B4-BE49-F238E27FC236}">
                <a16:creationId xmlns:a16="http://schemas.microsoft.com/office/drawing/2014/main" id="{617E18BD-DBA9-41FB-3367-4EB3F8F64C16}"/>
              </a:ext>
            </a:extLst>
          </p:cNvPr>
          <p:cNvPicPr>
            <a:picLocks noChangeAspect="1"/>
          </p:cNvPicPr>
          <p:nvPr/>
        </p:nvPicPr>
        <p:blipFill>
          <a:blip r:embed="rId2"/>
          <a:stretch>
            <a:fillRect/>
          </a:stretch>
        </p:blipFill>
        <p:spPr>
          <a:xfrm>
            <a:off x="75304" y="567848"/>
            <a:ext cx="4797911" cy="3734920"/>
          </a:xfrm>
          <a:prstGeom prst="rect">
            <a:avLst/>
          </a:prstGeom>
        </p:spPr>
      </p:pic>
      <p:sp>
        <p:nvSpPr>
          <p:cNvPr id="8" name="TextBox 7">
            <a:extLst>
              <a:ext uri="{FF2B5EF4-FFF2-40B4-BE49-F238E27FC236}">
                <a16:creationId xmlns:a16="http://schemas.microsoft.com/office/drawing/2014/main" id="{9FA57C77-0DA9-157B-6E7C-402223B9796A}"/>
              </a:ext>
            </a:extLst>
          </p:cNvPr>
          <p:cNvSpPr txBox="1"/>
          <p:nvPr/>
        </p:nvSpPr>
        <p:spPr>
          <a:xfrm>
            <a:off x="2296758" y="4302768"/>
            <a:ext cx="2374368" cy="307777"/>
          </a:xfrm>
          <a:prstGeom prst="rect">
            <a:avLst/>
          </a:prstGeom>
          <a:noFill/>
        </p:spPr>
        <p:txBody>
          <a:bodyPr wrap="none" rtlCol="0">
            <a:spAutoFit/>
          </a:bodyPr>
          <a:lstStyle/>
          <a:p>
            <a:r>
              <a:rPr lang="en-US" sz="1400" i="1" dirty="0"/>
              <a:t>Du et al 2025 Commun Biol</a:t>
            </a:r>
          </a:p>
        </p:txBody>
      </p:sp>
    </p:spTree>
    <p:extLst>
      <p:ext uri="{BB962C8B-B14F-4D97-AF65-F5344CB8AC3E}">
        <p14:creationId xmlns:p14="http://schemas.microsoft.com/office/powerpoint/2010/main" val="1244569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34BD-39A9-6ACB-5E75-0D1F75CA62DC}"/>
              </a:ext>
            </a:extLst>
          </p:cNvPr>
          <p:cNvSpPr>
            <a:spLocks noGrp="1"/>
          </p:cNvSpPr>
          <p:nvPr>
            <p:ph type="title"/>
          </p:nvPr>
        </p:nvSpPr>
        <p:spPr>
          <a:xfrm>
            <a:off x="452610" y="213604"/>
            <a:ext cx="10515600" cy="934865"/>
          </a:xfrm>
        </p:spPr>
        <p:txBody>
          <a:bodyPr/>
          <a:lstStyle/>
          <a:p>
            <a:r>
              <a:rPr lang="en-US" dirty="0"/>
              <a:t>sgRNA design</a:t>
            </a:r>
          </a:p>
        </p:txBody>
      </p:sp>
      <p:sp>
        <p:nvSpPr>
          <p:cNvPr id="3" name="Content Placeholder 2">
            <a:extLst>
              <a:ext uri="{FF2B5EF4-FFF2-40B4-BE49-F238E27FC236}">
                <a16:creationId xmlns:a16="http://schemas.microsoft.com/office/drawing/2014/main" id="{F70F6B37-89FB-0872-3D11-4DB01EE22AEF}"/>
              </a:ext>
            </a:extLst>
          </p:cNvPr>
          <p:cNvSpPr>
            <a:spLocks noGrp="1"/>
          </p:cNvSpPr>
          <p:nvPr>
            <p:ph idx="1"/>
          </p:nvPr>
        </p:nvSpPr>
        <p:spPr>
          <a:xfrm>
            <a:off x="452610" y="1340187"/>
            <a:ext cx="6527784" cy="4351338"/>
          </a:xfrm>
        </p:spPr>
        <p:txBody>
          <a:bodyPr>
            <a:normAutofit/>
          </a:bodyPr>
          <a:lstStyle/>
          <a:p>
            <a:r>
              <a:rPr lang="en-US" sz="2000" dirty="0"/>
              <a:t>Choice of sgRNA is the major factor that determines editing efficiency</a:t>
            </a:r>
          </a:p>
          <a:p>
            <a:pPr lvl="1"/>
            <a:r>
              <a:rPr lang="en-US" sz="1500" dirty="0"/>
              <a:t>Nucleotide sequence (GC content etc.)</a:t>
            </a:r>
          </a:p>
          <a:p>
            <a:pPr lvl="1"/>
            <a:r>
              <a:rPr lang="en-US" sz="1500" dirty="0"/>
              <a:t>Chromatin context / cell type</a:t>
            </a:r>
          </a:p>
          <a:p>
            <a:r>
              <a:rPr lang="en-US" sz="2000" dirty="0"/>
              <a:t>There are tools to help design efficient sgRNAs</a:t>
            </a:r>
          </a:p>
          <a:p>
            <a:pPr lvl="1"/>
            <a:r>
              <a:rPr lang="en-US" sz="1500" dirty="0"/>
              <a:t>Ex. </a:t>
            </a:r>
            <a:r>
              <a:rPr lang="en-US" sz="1500" dirty="0" err="1"/>
              <a:t>Doench</a:t>
            </a:r>
            <a:r>
              <a:rPr lang="en-US" sz="1500" dirty="0"/>
              <a:t> 2016 “rule set 2”</a:t>
            </a:r>
          </a:p>
          <a:p>
            <a:pPr lvl="1"/>
            <a:r>
              <a:rPr lang="en-US" sz="1500" dirty="0"/>
              <a:t>Performed large screens of thousands of sgRNAs</a:t>
            </a:r>
          </a:p>
          <a:p>
            <a:pPr lvl="1"/>
            <a:r>
              <a:rPr lang="en-US" sz="1500" dirty="0"/>
              <a:t>Trained a model to predict sgRNA efficiency</a:t>
            </a:r>
          </a:p>
          <a:p>
            <a:pPr lvl="1"/>
            <a:r>
              <a:rPr lang="en-US" sz="1500" dirty="0"/>
              <a:t>Based only on gRNA sequence – no context / cell specific info</a:t>
            </a:r>
          </a:p>
        </p:txBody>
      </p:sp>
      <p:sp>
        <p:nvSpPr>
          <p:cNvPr id="6" name="Oval 5">
            <a:extLst>
              <a:ext uri="{FF2B5EF4-FFF2-40B4-BE49-F238E27FC236}">
                <a16:creationId xmlns:a16="http://schemas.microsoft.com/office/drawing/2014/main" id="{2FF58E5E-FC1D-6B4C-1B64-0FAF3E8FD052}"/>
              </a:ext>
            </a:extLst>
          </p:cNvPr>
          <p:cNvSpPr/>
          <p:nvPr/>
        </p:nvSpPr>
        <p:spPr>
          <a:xfrm>
            <a:off x="3366496" y="343088"/>
            <a:ext cx="1977945" cy="673151"/>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39C99A-33FC-6C64-4938-2F26BCCEC7DE}"/>
              </a:ext>
            </a:extLst>
          </p:cNvPr>
          <p:cNvSpPr txBox="1"/>
          <p:nvPr/>
        </p:nvSpPr>
        <p:spPr>
          <a:xfrm>
            <a:off x="3386264" y="462428"/>
            <a:ext cx="1911742" cy="369332"/>
          </a:xfrm>
          <a:prstGeom prst="rect">
            <a:avLst/>
          </a:prstGeom>
          <a:noFill/>
        </p:spPr>
        <p:txBody>
          <a:bodyPr wrap="none" rtlCol="0">
            <a:spAutoFit/>
          </a:bodyPr>
          <a:lstStyle/>
          <a:p>
            <a:r>
              <a:rPr lang="en-US" dirty="0"/>
              <a:t>Editing efficiency</a:t>
            </a:r>
          </a:p>
        </p:txBody>
      </p:sp>
      <p:pic>
        <p:nvPicPr>
          <p:cNvPr id="13" name="Picture 12">
            <a:extLst>
              <a:ext uri="{FF2B5EF4-FFF2-40B4-BE49-F238E27FC236}">
                <a16:creationId xmlns:a16="http://schemas.microsoft.com/office/drawing/2014/main" id="{3E01D260-A03E-7016-FC35-44E387939216}"/>
              </a:ext>
            </a:extLst>
          </p:cNvPr>
          <p:cNvPicPr>
            <a:picLocks noChangeAspect="1"/>
          </p:cNvPicPr>
          <p:nvPr/>
        </p:nvPicPr>
        <p:blipFill>
          <a:blip r:embed="rId2"/>
          <a:stretch>
            <a:fillRect/>
          </a:stretch>
        </p:blipFill>
        <p:spPr>
          <a:xfrm>
            <a:off x="452610" y="4253170"/>
            <a:ext cx="6072135" cy="1894900"/>
          </a:xfrm>
          <a:prstGeom prst="rect">
            <a:avLst/>
          </a:prstGeom>
        </p:spPr>
      </p:pic>
      <p:sp>
        <p:nvSpPr>
          <p:cNvPr id="19" name="TextBox 18">
            <a:extLst>
              <a:ext uri="{FF2B5EF4-FFF2-40B4-BE49-F238E27FC236}">
                <a16:creationId xmlns:a16="http://schemas.microsoft.com/office/drawing/2014/main" id="{74CCBEEB-BE92-F43B-FF75-9C092F0C7D59}"/>
              </a:ext>
            </a:extLst>
          </p:cNvPr>
          <p:cNvSpPr txBox="1"/>
          <p:nvPr/>
        </p:nvSpPr>
        <p:spPr>
          <a:xfrm>
            <a:off x="9401408" y="6581001"/>
            <a:ext cx="2529860" cy="276999"/>
          </a:xfrm>
          <a:prstGeom prst="rect">
            <a:avLst/>
          </a:prstGeom>
          <a:noFill/>
        </p:spPr>
        <p:txBody>
          <a:bodyPr wrap="none" rtlCol="0">
            <a:spAutoFit/>
          </a:bodyPr>
          <a:lstStyle/>
          <a:p>
            <a:r>
              <a:rPr lang="en-US" sz="1200" dirty="0" err="1"/>
              <a:t>Doench</a:t>
            </a:r>
            <a:r>
              <a:rPr lang="en-US" sz="1200" dirty="0"/>
              <a:t> et al. Nature Biotech 2016</a:t>
            </a:r>
          </a:p>
        </p:txBody>
      </p:sp>
      <p:sp>
        <p:nvSpPr>
          <p:cNvPr id="4" name="Oval 3">
            <a:extLst>
              <a:ext uri="{FF2B5EF4-FFF2-40B4-BE49-F238E27FC236}">
                <a16:creationId xmlns:a16="http://schemas.microsoft.com/office/drawing/2014/main" id="{552CF8A4-33F0-C3CE-7408-1FCC29D08786}"/>
              </a:ext>
            </a:extLst>
          </p:cNvPr>
          <p:cNvSpPr/>
          <p:nvPr/>
        </p:nvSpPr>
        <p:spPr>
          <a:xfrm>
            <a:off x="5428749" y="251943"/>
            <a:ext cx="2044149" cy="816428"/>
          </a:xfrm>
          <a:prstGeom prst="ellipse">
            <a:avLst/>
          </a:prstGeom>
          <a:solidFill>
            <a:srgbClr val="FFD466"/>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1EC61D-5E8C-C0F1-46AB-A8C26CFBC8F0}"/>
              </a:ext>
            </a:extLst>
          </p:cNvPr>
          <p:cNvSpPr txBox="1"/>
          <p:nvPr/>
        </p:nvSpPr>
        <p:spPr>
          <a:xfrm>
            <a:off x="5792375" y="445600"/>
            <a:ext cx="1270541" cy="369332"/>
          </a:xfrm>
          <a:prstGeom prst="rect">
            <a:avLst/>
          </a:prstGeom>
          <a:noFill/>
        </p:spPr>
        <p:txBody>
          <a:bodyPr wrap="none" rtlCol="0">
            <a:spAutoFit/>
          </a:bodyPr>
          <a:lstStyle/>
          <a:p>
            <a:r>
              <a:rPr lang="en-US" dirty="0"/>
              <a:t>Off-targets</a:t>
            </a:r>
          </a:p>
        </p:txBody>
      </p:sp>
    </p:spTree>
    <p:extLst>
      <p:ext uri="{BB962C8B-B14F-4D97-AF65-F5344CB8AC3E}">
        <p14:creationId xmlns:p14="http://schemas.microsoft.com/office/powerpoint/2010/main" val="75811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34BD-39A9-6ACB-5E75-0D1F75CA62DC}"/>
              </a:ext>
            </a:extLst>
          </p:cNvPr>
          <p:cNvSpPr>
            <a:spLocks noGrp="1"/>
          </p:cNvSpPr>
          <p:nvPr>
            <p:ph type="title"/>
          </p:nvPr>
        </p:nvSpPr>
        <p:spPr>
          <a:xfrm>
            <a:off x="452610" y="213604"/>
            <a:ext cx="10515600" cy="934865"/>
          </a:xfrm>
        </p:spPr>
        <p:txBody>
          <a:bodyPr/>
          <a:lstStyle/>
          <a:p>
            <a:r>
              <a:rPr lang="en-US" dirty="0"/>
              <a:t>sgRNA design demo</a:t>
            </a:r>
          </a:p>
        </p:txBody>
      </p:sp>
      <p:pic>
        <p:nvPicPr>
          <p:cNvPr id="14" name="Picture 13">
            <a:extLst>
              <a:ext uri="{FF2B5EF4-FFF2-40B4-BE49-F238E27FC236}">
                <a16:creationId xmlns:a16="http://schemas.microsoft.com/office/drawing/2014/main" id="{D68D82D2-13B6-4F05-DD34-78DED03A8F0C}"/>
              </a:ext>
            </a:extLst>
          </p:cNvPr>
          <p:cNvPicPr>
            <a:picLocks noChangeAspect="1"/>
          </p:cNvPicPr>
          <p:nvPr/>
        </p:nvPicPr>
        <p:blipFill>
          <a:blip r:embed="rId2"/>
          <a:stretch>
            <a:fillRect/>
          </a:stretch>
        </p:blipFill>
        <p:spPr>
          <a:xfrm>
            <a:off x="5200648" y="137250"/>
            <a:ext cx="5842277" cy="633000"/>
          </a:xfrm>
          <a:prstGeom prst="rect">
            <a:avLst/>
          </a:prstGeom>
        </p:spPr>
      </p:pic>
      <p:sp>
        <p:nvSpPr>
          <p:cNvPr id="11" name="TextBox 10">
            <a:extLst>
              <a:ext uri="{FF2B5EF4-FFF2-40B4-BE49-F238E27FC236}">
                <a16:creationId xmlns:a16="http://schemas.microsoft.com/office/drawing/2014/main" id="{497EC03E-67B1-EB37-587D-81622C93006A}"/>
              </a:ext>
            </a:extLst>
          </p:cNvPr>
          <p:cNvSpPr txBox="1"/>
          <p:nvPr/>
        </p:nvSpPr>
        <p:spPr>
          <a:xfrm>
            <a:off x="5200648" y="718399"/>
            <a:ext cx="6096896" cy="369332"/>
          </a:xfrm>
          <a:prstGeom prst="rect">
            <a:avLst/>
          </a:prstGeom>
          <a:noFill/>
        </p:spPr>
        <p:txBody>
          <a:bodyPr wrap="square">
            <a:spAutoFit/>
          </a:bodyPr>
          <a:lstStyle/>
          <a:p>
            <a:r>
              <a:rPr lang="en-US" dirty="0"/>
              <a:t>https://portals.broadinstitute.org/gppx/crispick/public</a:t>
            </a:r>
          </a:p>
        </p:txBody>
      </p:sp>
      <p:pic>
        <p:nvPicPr>
          <p:cNvPr id="10" name="Picture 9">
            <a:extLst>
              <a:ext uri="{FF2B5EF4-FFF2-40B4-BE49-F238E27FC236}">
                <a16:creationId xmlns:a16="http://schemas.microsoft.com/office/drawing/2014/main" id="{C14851BC-F224-67D9-5685-977941C3CBD1}"/>
              </a:ext>
            </a:extLst>
          </p:cNvPr>
          <p:cNvPicPr>
            <a:picLocks noChangeAspect="1"/>
          </p:cNvPicPr>
          <p:nvPr/>
        </p:nvPicPr>
        <p:blipFill>
          <a:blip r:embed="rId3"/>
          <a:stretch>
            <a:fillRect/>
          </a:stretch>
        </p:blipFill>
        <p:spPr>
          <a:xfrm>
            <a:off x="833504" y="1114626"/>
            <a:ext cx="9753811" cy="5666500"/>
          </a:xfrm>
          <a:prstGeom prst="rect">
            <a:avLst/>
          </a:prstGeom>
        </p:spPr>
      </p:pic>
    </p:spTree>
    <p:extLst>
      <p:ext uri="{BB962C8B-B14F-4D97-AF65-F5344CB8AC3E}">
        <p14:creationId xmlns:p14="http://schemas.microsoft.com/office/powerpoint/2010/main" val="195533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21915-BE9C-C08C-5D7E-D4865ADF983E}"/>
              </a:ext>
            </a:extLst>
          </p:cNvPr>
          <p:cNvPicPr>
            <a:picLocks noChangeAspect="1"/>
          </p:cNvPicPr>
          <p:nvPr/>
        </p:nvPicPr>
        <p:blipFill>
          <a:blip r:embed="rId2"/>
          <a:stretch>
            <a:fillRect/>
          </a:stretch>
        </p:blipFill>
        <p:spPr>
          <a:xfrm>
            <a:off x="0" y="1351399"/>
            <a:ext cx="12192000" cy="1448482"/>
          </a:xfrm>
          <a:prstGeom prst="rect">
            <a:avLst/>
          </a:prstGeom>
        </p:spPr>
      </p:pic>
      <p:sp>
        <p:nvSpPr>
          <p:cNvPr id="6" name="Title 1">
            <a:extLst>
              <a:ext uri="{FF2B5EF4-FFF2-40B4-BE49-F238E27FC236}">
                <a16:creationId xmlns:a16="http://schemas.microsoft.com/office/drawing/2014/main" id="{0C217594-215B-21E6-B970-021A798D23FF}"/>
              </a:ext>
            </a:extLst>
          </p:cNvPr>
          <p:cNvSpPr txBox="1">
            <a:spLocks/>
          </p:cNvSpPr>
          <p:nvPr/>
        </p:nvSpPr>
        <p:spPr>
          <a:xfrm>
            <a:off x="452610" y="213604"/>
            <a:ext cx="10515600" cy="934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sgRNA design demo</a:t>
            </a:r>
          </a:p>
        </p:txBody>
      </p:sp>
      <p:pic>
        <p:nvPicPr>
          <p:cNvPr id="7" name="Picture 6">
            <a:extLst>
              <a:ext uri="{FF2B5EF4-FFF2-40B4-BE49-F238E27FC236}">
                <a16:creationId xmlns:a16="http://schemas.microsoft.com/office/drawing/2014/main" id="{01850681-C4F5-45AD-7CE8-CAC761754091}"/>
              </a:ext>
            </a:extLst>
          </p:cNvPr>
          <p:cNvPicPr>
            <a:picLocks noChangeAspect="1"/>
          </p:cNvPicPr>
          <p:nvPr/>
        </p:nvPicPr>
        <p:blipFill>
          <a:blip r:embed="rId3"/>
          <a:stretch>
            <a:fillRect/>
          </a:stretch>
        </p:blipFill>
        <p:spPr>
          <a:xfrm>
            <a:off x="5200648" y="137250"/>
            <a:ext cx="5842277" cy="633000"/>
          </a:xfrm>
          <a:prstGeom prst="rect">
            <a:avLst/>
          </a:prstGeom>
        </p:spPr>
      </p:pic>
      <p:sp>
        <p:nvSpPr>
          <p:cNvPr id="8" name="TextBox 7">
            <a:extLst>
              <a:ext uri="{FF2B5EF4-FFF2-40B4-BE49-F238E27FC236}">
                <a16:creationId xmlns:a16="http://schemas.microsoft.com/office/drawing/2014/main" id="{19BF6EBD-70CB-3FA6-D720-350A078D341B}"/>
              </a:ext>
            </a:extLst>
          </p:cNvPr>
          <p:cNvSpPr txBox="1"/>
          <p:nvPr/>
        </p:nvSpPr>
        <p:spPr>
          <a:xfrm>
            <a:off x="5200648" y="718399"/>
            <a:ext cx="6096896" cy="369332"/>
          </a:xfrm>
          <a:prstGeom prst="rect">
            <a:avLst/>
          </a:prstGeom>
          <a:noFill/>
        </p:spPr>
        <p:txBody>
          <a:bodyPr wrap="square">
            <a:spAutoFit/>
          </a:bodyPr>
          <a:lstStyle/>
          <a:p>
            <a:r>
              <a:rPr lang="en-US" dirty="0"/>
              <a:t>https://portals.broadinstitute.org/gppx/crispick/public</a:t>
            </a:r>
          </a:p>
        </p:txBody>
      </p:sp>
      <p:sp>
        <p:nvSpPr>
          <p:cNvPr id="9" name="Content Placeholder 2">
            <a:extLst>
              <a:ext uri="{FF2B5EF4-FFF2-40B4-BE49-F238E27FC236}">
                <a16:creationId xmlns:a16="http://schemas.microsoft.com/office/drawing/2014/main" id="{CC9D00E7-2914-6384-7869-F2B556D5E5FD}"/>
              </a:ext>
            </a:extLst>
          </p:cNvPr>
          <p:cNvSpPr txBox="1">
            <a:spLocks/>
          </p:cNvSpPr>
          <p:nvPr/>
        </p:nvSpPr>
        <p:spPr>
          <a:xfrm>
            <a:off x="355790" y="3063549"/>
            <a:ext cx="11154891" cy="27243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For individual gene KO, testing 1-2 top-scoring gRNAs is plenty</a:t>
            </a:r>
          </a:p>
          <a:p>
            <a:r>
              <a:rPr lang="en-US" sz="2000" dirty="0"/>
              <a:t>Clone gRNA into appropriate vector to express in target cell line along with Cas9</a:t>
            </a:r>
            <a:endParaRPr lang="en-US" sz="1500" dirty="0"/>
          </a:p>
        </p:txBody>
      </p:sp>
    </p:spTree>
    <p:extLst>
      <p:ext uri="{BB962C8B-B14F-4D97-AF65-F5344CB8AC3E}">
        <p14:creationId xmlns:p14="http://schemas.microsoft.com/office/powerpoint/2010/main" val="2215259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F34BD-39A9-6ACB-5E75-0D1F75CA62DC}"/>
              </a:ext>
            </a:extLst>
          </p:cNvPr>
          <p:cNvSpPr>
            <a:spLocks noGrp="1"/>
          </p:cNvSpPr>
          <p:nvPr>
            <p:ph type="title"/>
          </p:nvPr>
        </p:nvSpPr>
        <p:spPr>
          <a:xfrm>
            <a:off x="452610" y="213604"/>
            <a:ext cx="10515600" cy="934865"/>
          </a:xfrm>
        </p:spPr>
        <p:txBody>
          <a:bodyPr/>
          <a:lstStyle/>
          <a:p>
            <a:r>
              <a:rPr lang="en-US" dirty="0"/>
              <a:t>sgRNA design</a:t>
            </a:r>
          </a:p>
        </p:txBody>
      </p:sp>
      <p:sp>
        <p:nvSpPr>
          <p:cNvPr id="3" name="Oval 2">
            <a:extLst>
              <a:ext uri="{FF2B5EF4-FFF2-40B4-BE49-F238E27FC236}">
                <a16:creationId xmlns:a16="http://schemas.microsoft.com/office/drawing/2014/main" id="{33211AC2-D2C3-69D9-6FE3-9FF0389D7F2B}"/>
              </a:ext>
            </a:extLst>
          </p:cNvPr>
          <p:cNvSpPr/>
          <p:nvPr/>
        </p:nvSpPr>
        <p:spPr>
          <a:xfrm>
            <a:off x="3448368" y="334756"/>
            <a:ext cx="2044149" cy="816428"/>
          </a:xfrm>
          <a:prstGeom prst="ellipse">
            <a:avLst/>
          </a:prstGeom>
          <a:solidFill>
            <a:srgbClr val="FFD466"/>
          </a:solidFill>
          <a:ln>
            <a:solidFill>
              <a:srgbClr val="FFC000"/>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80C6B0-C3E8-CBB1-3979-B01F85F61202}"/>
              </a:ext>
            </a:extLst>
          </p:cNvPr>
          <p:cNvSpPr txBox="1"/>
          <p:nvPr/>
        </p:nvSpPr>
        <p:spPr>
          <a:xfrm>
            <a:off x="3704849" y="394155"/>
            <a:ext cx="1531188" cy="646331"/>
          </a:xfrm>
          <a:prstGeom prst="rect">
            <a:avLst/>
          </a:prstGeom>
          <a:noFill/>
        </p:spPr>
        <p:txBody>
          <a:bodyPr wrap="square" rtlCol="0">
            <a:spAutoFit/>
          </a:bodyPr>
          <a:lstStyle/>
          <a:p>
            <a:r>
              <a:rPr lang="en-US" dirty="0"/>
              <a:t>Precision of</a:t>
            </a:r>
          </a:p>
          <a:p>
            <a:r>
              <a:rPr lang="en-US" dirty="0"/>
              <a:t>Edit outcome</a:t>
            </a:r>
          </a:p>
        </p:txBody>
      </p:sp>
      <p:sp>
        <p:nvSpPr>
          <p:cNvPr id="13" name="Content Placeholder 2">
            <a:extLst>
              <a:ext uri="{FF2B5EF4-FFF2-40B4-BE49-F238E27FC236}">
                <a16:creationId xmlns:a16="http://schemas.microsoft.com/office/drawing/2014/main" id="{6742E3CE-A8A9-6448-437C-D642CDCB687B}"/>
              </a:ext>
            </a:extLst>
          </p:cNvPr>
          <p:cNvSpPr>
            <a:spLocks noGrp="1"/>
          </p:cNvSpPr>
          <p:nvPr>
            <p:ph idx="1"/>
          </p:nvPr>
        </p:nvSpPr>
        <p:spPr>
          <a:xfrm>
            <a:off x="452609" y="1340187"/>
            <a:ext cx="10861713" cy="4351338"/>
          </a:xfrm>
        </p:spPr>
        <p:txBody>
          <a:bodyPr>
            <a:normAutofit/>
          </a:bodyPr>
          <a:lstStyle/>
          <a:p>
            <a:r>
              <a:rPr lang="en-US" sz="2000" dirty="0"/>
              <a:t>For knockout we don’t care too much about the exact editing outcome</a:t>
            </a:r>
          </a:p>
          <a:p>
            <a:pPr lvl="1"/>
            <a:r>
              <a:rPr lang="en-US" sz="1500" dirty="0"/>
              <a:t>Most indels will cause loss of function</a:t>
            </a:r>
          </a:p>
          <a:p>
            <a:pPr marL="285750" indent="-285750"/>
            <a:r>
              <a:rPr lang="en-US" sz="2000" dirty="0"/>
              <a:t>Want to avoid -3n (in-frame) indels</a:t>
            </a:r>
          </a:p>
          <a:p>
            <a:pPr marL="285750" indent="-285750"/>
            <a:r>
              <a:rPr lang="en-US" sz="2000" dirty="0"/>
              <a:t>Indel signatures of different sgRNAs are not random! </a:t>
            </a:r>
          </a:p>
          <a:p>
            <a:pPr marL="742950" lvl="1" indent="-285750"/>
            <a:r>
              <a:rPr lang="en-US" sz="1500" dirty="0"/>
              <a:t>Different repair pathways act on target sites to produce different edit outcomes</a:t>
            </a:r>
          </a:p>
          <a:p>
            <a:pPr marL="742950" lvl="1" indent="-285750"/>
            <a:r>
              <a:rPr lang="en-US" sz="1500" dirty="0"/>
              <a:t>We can predict the most likely outcomes</a:t>
            </a:r>
          </a:p>
          <a:p>
            <a:pPr marL="742950" lvl="1" indent="-285750"/>
            <a:endParaRPr lang="en-US" sz="1900" dirty="0"/>
          </a:p>
          <a:p>
            <a:pPr marL="0" indent="0">
              <a:buNone/>
            </a:pPr>
            <a:endParaRPr lang="en-US" sz="2000" dirty="0"/>
          </a:p>
        </p:txBody>
      </p:sp>
      <p:pic>
        <p:nvPicPr>
          <p:cNvPr id="20" name="Picture 19">
            <a:extLst>
              <a:ext uri="{FF2B5EF4-FFF2-40B4-BE49-F238E27FC236}">
                <a16:creationId xmlns:a16="http://schemas.microsoft.com/office/drawing/2014/main" id="{2D84639D-AEBB-957C-0476-112102987E2F}"/>
              </a:ext>
            </a:extLst>
          </p:cNvPr>
          <p:cNvPicPr>
            <a:picLocks noChangeAspect="1"/>
          </p:cNvPicPr>
          <p:nvPr/>
        </p:nvPicPr>
        <p:blipFill>
          <a:blip r:embed="rId2"/>
          <a:stretch>
            <a:fillRect/>
          </a:stretch>
        </p:blipFill>
        <p:spPr>
          <a:xfrm>
            <a:off x="8482222" y="3135501"/>
            <a:ext cx="2832100" cy="3467100"/>
          </a:xfrm>
          <a:prstGeom prst="rect">
            <a:avLst/>
          </a:prstGeom>
        </p:spPr>
      </p:pic>
      <p:pic>
        <p:nvPicPr>
          <p:cNvPr id="22" name="Picture 21" descr="A close-up of a website&#10;&#10;Description automatically generated">
            <a:extLst>
              <a:ext uri="{FF2B5EF4-FFF2-40B4-BE49-F238E27FC236}">
                <a16:creationId xmlns:a16="http://schemas.microsoft.com/office/drawing/2014/main" id="{DA87257D-F37F-3485-A3BA-FDDE11922F38}"/>
              </a:ext>
            </a:extLst>
          </p:cNvPr>
          <p:cNvPicPr>
            <a:picLocks noChangeAspect="1"/>
          </p:cNvPicPr>
          <p:nvPr/>
        </p:nvPicPr>
        <p:blipFill>
          <a:blip r:embed="rId3"/>
          <a:stretch>
            <a:fillRect/>
          </a:stretch>
        </p:blipFill>
        <p:spPr>
          <a:xfrm>
            <a:off x="357130" y="3857575"/>
            <a:ext cx="7772400" cy="2022953"/>
          </a:xfrm>
          <a:prstGeom prst="rect">
            <a:avLst/>
          </a:prstGeom>
        </p:spPr>
      </p:pic>
    </p:spTree>
    <p:extLst>
      <p:ext uri="{BB962C8B-B14F-4D97-AF65-F5344CB8AC3E}">
        <p14:creationId xmlns:p14="http://schemas.microsoft.com/office/powerpoint/2010/main" val="13405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12BDC-77EC-919F-9404-1318FDF65E8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8D6A903B-40CC-3D77-4E7D-538665174F7A}"/>
              </a:ext>
            </a:extLst>
          </p:cNvPr>
          <p:cNvSpPr txBox="1">
            <a:spLocks/>
          </p:cNvSpPr>
          <p:nvPr/>
        </p:nvSpPr>
        <p:spPr>
          <a:xfrm>
            <a:off x="452610" y="213604"/>
            <a:ext cx="10515600" cy="9348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sgRNA design demo</a:t>
            </a:r>
          </a:p>
        </p:txBody>
      </p:sp>
      <p:sp>
        <p:nvSpPr>
          <p:cNvPr id="8" name="TextBox 7">
            <a:extLst>
              <a:ext uri="{FF2B5EF4-FFF2-40B4-BE49-F238E27FC236}">
                <a16:creationId xmlns:a16="http://schemas.microsoft.com/office/drawing/2014/main" id="{9A945595-A8DC-E3DA-5536-E736BB02C5DC}"/>
              </a:ext>
            </a:extLst>
          </p:cNvPr>
          <p:cNvSpPr txBox="1"/>
          <p:nvPr/>
        </p:nvSpPr>
        <p:spPr>
          <a:xfrm>
            <a:off x="5749288" y="678617"/>
            <a:ext cx="6096896" cy="369332"/>
          </a:xfrm>
          <a:prstGeom prst="rect">
            <a:avLst/>
          </a:prstGeom>
          <a:noFill/>
        </p:spPr>
        <p:txBody>
          <a:bodyPr wrap="square">
            <a:spAutoFit/>
          </a:bodyPr>
          <a:lstStyle/>
          <a:p>
            <a:r>
              <a:rPr lang="en-US" dirty="0"/>
              <a:t>https://indelphi.giffordlab.mit.edu/</a:t>
            </a:r>
          </a:p>
        </p:txBody>
      </p:sp>
      <p:sp>
        <p:nvSpPr>
          <p:cNvPr id="3" name="TextBox 2">
            <a:extLst>
              <a:ext uri="{FF2B5EF4-FFF2-40B4-BE49-F238E27FC236}">
                <a16:creationId xmlns:a16="http://schemas.microsoft.com/office/drawing/2014/main" id="{30F8CF55-F253-B03C-586A-D1AA8D8A3AB9}"/>
              </a:ext>
            </a:extLst>
          </p:cNvPr>
          <p:cNvSpPr txBox="1"/>
          <p:nvPr/>
        </p:nvSpPr>
        <p:spPr>
          <a:xfrm>
            <a:off x="199016" y="1275045"/>
            <a:ext cx="11833412" cy="2031325"/>
          </a:xfrm>
          <a:prstGeom prst="rect">
            <a:avLst/>
          </a:prstGeom>
          <a:noFill/>
        </p:spPr>
        <p:txBody>
          <a:bodyPr wrap="square">
            <a:spAutoFit/>
          </a:bodyPr>
          <a:lstStyle/>
          <a:p>
            <a:pPr algn="l">
              <a:buNone/>
            </a:pPr>
            <a:r>
              <a:rPr lang="en-US" b="0" i="0" dirty="0">
                <a:solidFill>
                  <a:srgbClr val="000000"/>
                </a:solidFill>
                <a:effectLst/>
                <a:latin typeface="+mj-lt"/>
                <a:cs typeface="Courier New" panose="02070309020205020404" pitchFamily="49" charset="0"/>
              </a:rPr>
              <a:t>Top-scoring PCSK9 gRNA:</a:t>
            </a:r>
          </a:p>
          <a:p>
            <a:r>
              <a:rPr lang="en-US" dirty="0">
                <a:latin typeface="Courier New" panose="02070309020205020404" pitchFamily="49" charset="0"/>
                <a:cs typeface="Courier New" panose="02070309020205020404" pitchFamily="49" charset="0"/>
              </a:rPr>
              <a:t>CTACCTCGGGAGCTGAGGCTGGGG</a:t>
            </a:r>
            <a:r>
              <a:rPr lang="en-US" dirty="0">
                <a:highlight>
                  <a:srgbClr val="FFFF00"/>
                </a:highlight>
                <a:latin typeface="Courier New" panose="02070309020205020404" pitchFamily="49" charset="0"/>
                <a:cs typeface="Courier New" panose="02070309020205020404" pitchFamily="49" charset="0"/>
              </a:rPr>
              <a:t>AGTAGAGGCAGGCATCGTCC</a:t>
            </a:r>
            <a:r>
              <a:rPr lang="en-US" dirty="0">
                <a:highlight>
                  <a:srgbClr val="00FF00"/>
                </a:highlight>
                <a:latin typeface="Courier New" panose="02070309020205020404" pitchFamily="49" charset="0"/>
                <a:cs typeface="Courier New" panose="02070309020205020404" pitchFamily="49" charset="0"/>
              </a:rPr>
              <a:t>CGG</a:t>
            </a:r>
            <a:r>
              <a:rPr lang="en-US" dirty="0">
                <a:latin typeface="Courier New" panose="02070309020205020404" pitchFamily="49" charset="0"/>
                <a:cs typeface="Courier New" panose="02070309020205020404" pitchFamily="49" charset="0"/>
              </a:rPr>
              <a:t>AAGTTGCCGGCAGCGGTGACCAG</a:t>
            </a:r>
          </a:p>
          <a:p>
            <a:r>
              <a:rPr lang="en-US" dirty="0">
                <a:highlight>
                  <a:srgbClr val="FFFF00"/>
                </a:highlight>
                <a:latin typeface="+mj-lt"/>
                <a:cs typeface="Courier New" panose="02070309020205020404" pitchFamily="49" charset="0"/>
              </a:rPr>
              <a:t>Spacer</a:t>
            </a:r>
          </a:p>
          <a:p>
            <a:r>
              <a:rPr lang="en-US" dirty="0">
                <a:highlight>
                  <a:srgbClr val="00FF00"/>
                </a:highlight>
                <a:latin typeface="+mj-lt"/>
                <a:cs typeface="Courier New" panose="02070309020205020404" pitchFamily="49" charset="0"/>
              </a:rPr>
              <a:t>PAM</a:t>
            </a:r>
          </a:p>
          <a:p>
            <a:r>
              <a:rPr lang="en-US" dirty="0" err="1">
                <a:highlight>
                  <a:srgbClr val="FF00FF"/>
                </a:highlight>
                <a:latin typeface="+mj-lt"/>
                <a:cs typeface="Courier New" panose="02070309020205020404" pitchFamily="49" charset="0"/>
              </a:rPr>
              <a:t>Cutsite</a:t>
            </a:r>
            <a:r>
              <a:rPr lang="en-US" dirty="0">
                <a:highlight>
                  <a:srgbClr val="FF00FF"/>
                </a:highlight>
                <a:latin typeface="+mj-lt"/>
                <a:cs typeface="Courier New" panose="02070309020205020404" pitchFamily="49" charset="0"/>
              </a:rPr>
              <a:t> is between 3</a:t>
            </a:r>
            <a:r>
              <a:rPr lang="en-US" baseline="30000" dirty="0">
                <a:highlight>
                  <a:srgbClr val="FF00FF"/>
                </a:highlight>
                <a:latin typeface="+mj-lt"/>
                <a:cs typeface="Courier New" panose="02070309020205020404" pitchFamily="49" charset="0"/>
              </a:rPr>
              <a:t>rd</a:t>
            </a:r>
            <a:r>
              <a:rPr lang="en-US" dirty="0">
                <a:highlight>
                  <a:srgbClr val="FF00FF"/>
                </a:highlight>
                <a:latin typeface="+mj-lt"/>
                <a:cs typeface="Courier New" panose="02070309020205020404" pitchFamily="49" charset="0"/>
              </a:rPr>
              <a:t> and 4</a:t>
            </a:r>
            <a:r>
              <a:rPr lang="en-US" baseline="30000" dirty="0">
                <a:highlight>
                  <a:srgbClr val="FF00FF"/>
                </a:highlight>
                <a:latin typeface="+mj-lt"/>
                <a:cs typeface="Courier New" panose="02070309020205020404" pitchFamily="49" charset="0"/>
              </a:rPr>
              <a:t>th</a:t>
            </a:r>
            <a:r>
              <a:rPr lang="en-US" dirty="0">
                <a:highlight>
                  <a:srgbClr val="FF00FF"/>
                </a:highlight>
                <a:latin typeface="+mj-lt"/>
                <a:cs typeface="Courier New" panose="02070309020205020404" pitchFamily="49" charset="0"/>
              </a:rPr>
              <a:t> </a:t>
            </a:r>
            <a:r>
              <a:rPr lang="en-US" dirty="0" err="1">
                <a:highlight>
                  <a:srgbClr val="FF00FF"/>
                </a:highlight>
                <a:latin typeface="+mj-lt"/>
                <a:cs typeface="Courier New" panose="02070309020205020404" pitchFamily="49" charset="0"/>
              </a:rPr>
              <a:t>nt</a:t>
            </a:r>
            <a:r>
              <a:rPr lang="en-US" dirty="0">
                <a:highlight>
                  <a:srgbClr val="FF00FF"/>
                </a:highlight>
                <a:latin typeface="+mj-lt"/>
                <a:cs typeface="Courier New" panose="02070309020205020404" pitchFamily="49" charset="0"/>
              </a:rPr>
              <a:t> of spacer with respect to PAM</a:t>
            </a:r>
          </a:p>
          <a:p>
            <a:endParaRPr lang="en-US" dirty="0">
              <a:highlight>
                <a:srgbClr val="FF00FF"/>
              </a:highlight>
              <a:latin typeface="+mj-lt"/>
              <a:cs typeface="Courier New" panose="02070309020205020404" pitchFamily="49" charset="0"/>
            </a:endParaRPr>
          </a:p>
          <a:p>
            <a:r>
              <a:rPr lang="en-US" dirty="0">
                <a:latin typeface="+mj-lt"/>
                <a:cs typeface="Courier New" panose="02070309020205020404" pitchFamily="49" charset="0"/>
              </a:rPr>
              <a:t>Plug in the sequences to the left and right of the </a:t>
            </a:r>
            <a:r>
              <a:rPr lang="en-US" dirty="0" err="1">
                <a:latin typeface="+mj-lt"/>
                <a:cs typeface="Courier New" panose="02070309020205020404" pitchFamily="49" charset="0"/>
              </a:rPr>
              <a:t>cutsite</a:t>
            </a:r>
            <a:endParaRPr lang="en-US" dirty="0">
              <a:latin typeface="+mj-lt"/>
              <a:cs typeface="Courier New" panose="02070309020205020404" pitchFamily="49" charset="0"/>
            </a:endParaRPr>
          </a:p>
        </p:txBody>
      </p:sp>
      <p:cxnSp>
        <p:nvCxnSpPr>
          <p:cNvPr id="10" name="Straight Arrow Connector 9">
            <a:extLst>
              <a:ext uri="{FF2B5EF4-FFF2-40B4-BE49-F238E27FC236}">
                <a16:creationId xmlns:a16="http://schemas.microsoft.com/office/drawing/2014/main" id="{D388D058-E633-25E5-4C1C-9BD60957A1A0}"/>
              </a:ext>
            </a:extLst>
          </p:cNvPr>
          <p:cNvCxnSpPr/>
          <p:nvPr/>
        </p:nvCxnSpPr>
        <p:spPr>
          <a:xfrm flipV="1">
            <a:off x="5900569" y="1753496"/>
            <a:ext cx="0" cy="376518"/>
          </a:xfrm>
          <a:prstGeom prst="straightConnector1">
            <a:avLst/>
          </a:prstGeom>
          <a:ln w="38100">
            <a:solidFill>
              <a:schemeClr val="accent5">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94E2C197-2417-BC03-2DBD-28556DA94A3D}"/>
              </a:ext>
            </a:extLst>
          </p:cNvPr>
          <p:cNvPicPr>
            <a:picLocks noChangeAspect="1"/>
          </p:cNvPicPr>
          <p:nvPr/>
        </p:nvPicPr>
        <p:blipFill>
          <a:blip r:embed="rId2"/>
          <a:stretch>
            <a:fillRect/>
          </a:stretch>
        </p:blipFill>
        <p:spPr>
          <a:xfrm>
            <a:off x="5561702" y="31357"/>
            <a:ext cx="4489525" cy="649679"/>
          </a:xfrm>
          <a:prstGeom prst="rect">
            <a:avLst/>
          </a:prstGeom>
        </p:spPr>
      </p:pic>
      <p:pic>
        <p:nvPicPr>
          <p:cNvPr id="14" name="Picture 13">
            <a:extLst>
              <a:ext uri="{FF2B5EF4-FFF2-40B4-BE49-F238E27FC236}">
                <a16:creationId xmlns:a16="http://schemas.microsoft.com/office/drawing/2014/main" id="{D7A0C728-869B-C6B6-EAC5-FA2FC9117B59}"/>
              </a:ext>
            </a:extLst>
          </p:cNvPr>
          <p:cNvPicPr>
            <a:picLocks noChangeAspect="1"/>
          </p:cNvPicPr>
          <p:nvPr/>
        </p:nvPicPr>
        <p:blipFill>
          <a:blip r:embed="rId3"/>
          <a:stretch>
            <a:fillRect/>
          </a:stretch>
        </p:blipFill>
        <p:spPr>
          <a:xfrm>
            <a:off x="0" y="3677792"/>
            <a:ext cx="12192000" cy="2181072"/>
          </a:xfrm>
          <a:prstGeom prst="rect">
            <a:avLst/>
          </a:prstGeom>
        </p:spPr>
      </p:pic>
    </p:spTree>
    <p:extLst>
      <p:ext uri="{BB962C8B-B14F-4D97-AF65-F5344CB8AC3E}">
        <p14:creationId xmlns:p14="http://schemas.microsoft.com/office/powerpoint/2010/main" val="1470362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1121</TotalTime>
  <Words>2031</Words>
  <Application>Microsoft Office PowerPoint</Application>
  <PresentationFormat>Widescreen</PresentationFormat>
  <Paragraphs>273</Paragraphs>
  <Slides>41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Arial</vt:lpstr>
      <vt:lpstr>Courier New</vt:lpstr>
      <vt:lpstr>Wingdings</vt:lpstr>
      <vt:lpstr>Office Theme</vt:lpstr>
      <vt:lpstr>PowerPoint Presentation</vt:lpstr>
      <vt:lpstr>Goal: Create a CRISPR-KO cell line</vt:lpstr>
      <vt:lpstr>PowerPoint Presentation</vt:lpstr>
      <vt:lpstr>Goal: Create a KO cell line for PCSK9</vt:lpstr>
      <vt:lpstr>sgRNA design</vt:lpstr>
      <vt:lpstr>sgRNA design demo</vt:lpstr>
      <vt:lpstr>PowerPoint Presentation</vt:lpstr>
      <vt:lpstr>sgRNA design</vt:lpstr>
      <vt:lpstr>PowerPoint Presentation</vt:lpstr>
      <vt:lpstr>PowerPoint Presentation</vt:lpstr>
      <vt:lpstr>PowerPoint Presentation</vt:lpstr>
      <vt:lpstr>PowerPoint Presentation</vt:lpstr>
      <vt:lpstr>Case study 2: Base editing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Getting Prime Editors to work in practice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Silverstein, Rachel</dc:creator>
  <cp:lastModifiedBy>Richard Sherwood</cp:lastModifiedBy>
  <cp:revision>247</cp:revision>
  <dcterms:created xsi:type="dcterms:W3CDTF">2024-04-08T19:22:37Z</dcterms:created>
  <dcterms:modified xsi:type="dcterms:W3CDTF">2026-01-09T15:22:59Z</dcterms:modified>
</cp:coreProperties>
</file>